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p:regular r:id="rId31"/>
      <p:bold r:id="rId32"/>
      <p:italic r:id="rId33"/>
      <p:boldItalic r:id="rId34"/>
    </p:embeddedFont>
    <p:embeddedFont>
      <p:font typeface="Public Sans Medium"/>
      <p:regular r:id="rId35"/>
      <p:bold r:id="rId36"/>
      <p:italic r:id="rId37"/>
      <p:boldItalic r:id="rId38"/>
    </p:embeddedFont>
    <p:embeddedFont>
      <p:font typeface="Public Sans"/>
      <p:regular r:id="rId39"/>
      <p:bold r:id="rId40"/>
      <p:italic r:id="rId41"/>
      <p:boldItalic r:id="rId42"/>
    </p:embeddedFont>
    <p:embeddedFont>
      <p:font typeface="Public Sans SemiBold"/>
      <p:regular r:id="rId43"/>
      <p:bold r:id="rId44"/>
      <p:italic r:id="rId45"/>
      <p:boldItalic r:id="rId46"/>
    </p:embeddedFont>
    <p:embeddedFont>
      <p:font typeface="Manjari"/>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49CA9F-9E45-41EB-97F4-83D4730D3046}">
  <a:tblStyle styleId="{5349CA9F-9E45-41EB-97F4-83D4730D30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A3815CB-7D31-453A-885C-BC4F05F2E4B8}"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ublicSans-bold.fntdata"/><Relationship Id="rId20" Type="http://schemas.openxmlformats.org/officeDocument/2006/relationships/slide" Target="slides/slide14.xml"/><Relationship Id="rId42" Type="http://schemas.openxmlformats.org/officeDocument/2006/relationships/font" Target="fonts/PublicSans-boldItalic.fntdata"/><Relationship Id="rId41" Type="http://schemas.openxmlformats.org/officeDocument/2006/relationships/font" Target="fonts/PublicSans-italic.fntdata"/><Relationship Id="rId22" Type="http://schemas.openxmlformats.org/officeDocument/2006/relationships/slide" Target="slides/slide16.xml"/><Relationship Id="rId44" Type="http://schemas.openxmlformats.org/officeDocument/2006/relationships/font" Target="fonts/PublicSansSemiBold-bold.fntdata"/><Relationship Id="rId21" Type="http://schemas.openxmlformats.org/officeDocument/2006/relationships/slide" Target="slides/slide15.xml"/><Relationship Id="rId43" Type="http://schemas.openxmlformats.org/officeDocument/2006/relationships/font" Target="fonts/PublicSansSemiBold-regular.fntdata"/><Relationship Id="rId24" Type="http://schemas.openxmlformats.org/officeDocument/2006/relationships/slide" Target="slides/slide18.xml"/><Relationship Id="rId46" Type="http://schemas.openxmlformats.org/officeDocument/2006/relationships/font" Target="fonts/PublicSansSemiBold-boldItalic.fntdata"/><Relationship Id="rId23" Type="http://schemas.openxmlformats.org/officeDocument/2006/relationships/slide" Target="slides/slide17.xml"/><Relationship Id="rId45" Type="http://schemas.openxmlformats.org/officeDocument/2006/relationships/font" Target="fonts/PublicSa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Manjari-bold.fntdata"/><Relationship Id="rId25" Type="http://schemas.openxmlformats.org/officeDocument/2006/relationships/slide" Target="slides/slide19.xml"/><Relationship Id="rId47" Type="http://schemas.openxmlformats.org/officeDocument/2006/relationships/font" Target="fonts/Manjari-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35" Type="http://schemas.openxmlformats.org/officeDocument/2006/relationships/font" Target="fonts/PublicSansMedium-regular.fntdata"/><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37" Type="http://schemas.openxmlformats.org/officeDocument/2006/relationships/font" Target="fonts/PublicSansMedium-italic.fntdata"/><Relationship Id="rId14" Type="http://schemas.openxmlformats.org/officeDocument/2006/relationships/slide" Target="slides/slide8.xml"/><Relationship Id="rId36" Type="http://schemas.openxmlformats.org/officeDocument/2006/relationships/font" Target="fonts/PublicSansMedium-bold.fntdata"/><Relationship Id="rId17" Type="http://schemas.openxmlformats.org/officeDocument/2006/relationships/slide" Target="slides/slide11.xml"/><Relationship Id="rId39" Type="http://schemas.openxmlformats.org/officeDocument/2006/relationships/font" Target="fonts/PublicSans-regular.fntdata"/><Relationship Id="rId16" Type="http://schemas.openxmlformats.org/officeDocument/2006/relationships/slide" Target="slides/slide10.xml"/><Relationship Id="rId38" Type="http://schemas.openxmlformats.org/officeDocument/2006/relationships/font" Target="fonts/PublicSans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uisianabelieves.com/docs/default-source/assessment-guidance/leap-ela-guidebooks-iap-operational-assessment-guide---grades-5-6-7-8.pdf?sfvrsn=c4a6018_2urce/assessment-guidance/leap-ela-guidebooks-assessment-guide-grades-6-7-8.pdf?sfvrsn=a23f6218_4" TargetMode="External"/><Relationship Id="rId3" Type="http://schemas.openxmlformats.org/officeDocument/2006/relationships/hyperlink" Target="https://www.louisianabelieves.com/docs/default-source/assessment-guidance/iap-guidance-for-score-reports.pdf?sfvrsn=53886518_6" TargetMode="External"/><Relationship Id="rId4" Type="http://schemas.openxmlformats.org/officeDocument/2006/relationships/hyperlink" Target="https://docs.google.com/document/d/1jEVjoWdfAOLjR2MDT10ufMSu2GRybbUbKGe_jqWjhr4/edit?usp=sharing" TargetMode="External"/><Relationship Id="rId5" Type="http://schemas.openxmlformats.org/officeDocument/2006/relationships/hyperlink" Target="https://docs.google.com/presentation/d/1QfVqqYLwIp7XYYgtwn4WnOdhAHVj9FFLDwplM3G0Y9A/edit?usp=sharing" TargetMode="External"/><Relationship Id="rId6" Type="http://schemas.openxmlformats.org/officeDocument/2006/relationships/hyperlink" Target="https://docs.google.com/presentation/d/1QfVqqYLwIp7XYYgtwn4WnOdhAHVj9FFLDwplM3G0Y9A/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Time needed for the session:</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212121"/>
                </a:solidFill>
                <a:latin typeface="Calibri"/>
                <a:ea typeface="Calibri"/>
                <a:cs typeface="Calibri"/>
                <a:sym typeface="Calibri"/>
              </a:rPr>
              <a:t>2 hours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Needed materials for session:</a:t>
            </a:r>
            <a:endParaRPr>
              <a:solidFill>
                <a:srgbClr val="212121"/>
              </a:solidFill>
              <a:latin typeface="Calibri"/>
              <a:ea typeface="Calibri"/>
              <a:cs typeface="Calibri"/>
              <a:sym typeface="Calibri"/>
            </a:endParaRPr>
          </a:p>
          <a:p>
            <a:pPr indent="-298450" lvl="0" marL="457200" rtl="0" algn="l">
              <a:spcBef>
                <a:spcPts val="0"/>
              </a:spcBef>
              <a:spcAft>
                <a:spcPts val="0"/>
              </a:spcAft>
              <a:buClr>
                <a:schemeClr val="dk1"/>
              </a:buClr>
              <a:buSzPts val="1100"/>
              <a:buChar char="●"/>
            </a:pPr>
            <a:r>
              <a:rPr lang="en">
                <a:solidFill>
                  <a:srgbClr val="212121"/>
                </a:solidFill>
                <a:latin typeface="Calibri"/>
                <a:ea typeface="Calibri"/>
                <a:cs typeface="Calibri"/>
                <a:sym typeface="Calibri"/>
              </a:rPr>
              <a:t>Copies of the</a:t>
            </a:r>
            <a:r>
              <a:rPr lang="en">
                <a:solidFill>
                  <a:schemeClr val="hlink"/>
                </a:solidFill>
                <a:latin typeface="Calibri"/>
                <a:ea typeface="Calibri"/>
                <a:cs typeface="Calibri"/>
                <a:sym typeface="Calibri"/>
              </a:rPr>
              <a:t> </a:t>
            </a:r>
            <a:r>
              <a:rPr lang="en" u="sng">
                <a:solidFill>
                  <a:schemeClr val="hlink"/>
                </a:solidFill>
                <a:latin typeface="Calibri"/>
                <a:ea typeface="Calibri"/>
                <a:cs typeface="Calibri"/>
                <a:sym typeface="Calibri"/>
                <a:hlinkClick r:id="rId2"/>
              </a:rPr>
              <a:t>Innovative Assessment Assessment Guide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3"/>
              </a:rPr>
              <a:t>Innovative Assessment Score Report Guidance</a:t>
            </a:r>
            <a:r>
              <a:rPr lang="en">
                <a:solidFill>
                  <a:srgbClr val="212121"/>
                </a:solidFill>
                <a:latin typeface="Calibri"/>
                <a:ea typeface="Calibri"/>
                <a:cs typeface="Calibri"/>
                <a:sym typeface="Calibri"/>
              </a:rPr>
              <a:t> document</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 </a:t>
            </a:r>
            <a:r>
              <a:rPr lang="en" u="sng">
                <a:solidFill>
                  <a:schemeClr val="hlink"/>
                </a:solidFill>
                <a:latin typeface="Calibri"/>
                <a:ea typeface="Calibri"/>
                <a:cs typeface="Calibri"/>
                <a:sym typeface="Calibri"/>
                <a:hlinkClick r:id="rId4"/>
              </a:rPr>
              <a:t>Session 3: Understanding Item Types: Selected Response and Constructed Response Participant Guide </a:t>
            </a:r>
            <a:endParaRPr>
              <a:solidFill>
                <a:schemeClr val="hlink"/>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Highlighters (green, orange, yellow)</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Chart paper </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Char char="●"/>
            </a:pPr>
            <a:r>
              <a:rPr lang="en">
                <a:solidFill>
                  <a:srgbClr val="212121"/>
                </a:solidFill>
                <a:latin typeface="Calibri"/>
                <a:ea typeface="Calibri"/>
                <a:cs typeface="Calibri"/>
                <a:sym typeface="Calibri"/>
              </a:rPr>
              <a:t>Copies of the</a:t>
            </a:r>
            <a:r>
              <a:rPr lang="en">
                <a:solidFill>
                  <a:schemeClr val="hlink"/>
                </a:solidFill>
                <a:uFill>
                  <a:noFill/>
                </a:uFill>
                <a:latin typeface="Calibri"/>
                <a:ea typeface="Calibri"/>
                <a:cs typeface="Calibri"/>
                <a:sym typeface="Calibri"/>
                <a:hlinkClick r:id="rId5"/>
              </a:rPr>
              <a:t> </a:t>
            </a:r>
            <a:r>
              <a:rPr lang="en" u="sng">
                <a:solidFill>
                  <a:schemeClr val="hlink"/>
                </a:solidFill>
                <a:latin typeface="Calibri"/>
                <a:ea typeface="Calibri"/>
                <a:cs typeface="Calibri"/>
                <a:sym typeface="Calibri"/>
                <a:hlinkClick r:id="rId6"/>
              </a:rPr>
              <a:t>Innovative Assessment constructed response scoring activity cards</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Notes for facilitators and presenters: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 text referenced in the session has copyright protections that require it be accessed through a password-protected site. It is available in the ADAM system. If you do not have an ADAM account, please ask your school test coordinator for assistance. Participants will get the most out of this session when they’ve had time to read and annotate the text prior to the session.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a:t>
            </a:r>
            <a:r>
              <a:rPr lang="en">
                <a:solidFill>
                  <a:schemeClr val="dk1"/>
                </a:solidFill>
                <a:latin typeface="Calibri"/>
                <a:ea typeface="Calibri"/>
                <a:cs typeface="Calibri"/>
                <a:sym typeface="Calibri"/>
              </a:rPr>
              <a:t> Welcome to the Innovative Assessment Professional Learning Series. The Louisiana Department of Education is committed to developing the Innovative Assessment Program in partnership with Louisiana schools and school systems. As part of that commitment, LDOE and partner systems have developed this professional learning series. My name is Emily Howell, and I am the ELA Facilitator for Lincoln Parish Schools. This is Session 3: Understanding Item Types: Selected-Response and Constructed Response Items.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7e1e552c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97e1e552c6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4 minutes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Before we dig into the sample items, we will briefly go over the Reader’s Circle for Literary Texts. The simplest explanation of Reader’s Circles is that each layer informs the next. We can compare them to a telescope – they help the reader focus their lens as they read a text to ultimately see and uncover the true meaning of the text. Take a moment and review the graphic in your Participant Guide on page 4, and circle what you think are the major elements of the Culminating Writing Task that we just studied.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Direct participants to their participant guide and provide a minute of independent review time. Then have participants share their observations (what do they notice and wonder) with a partner.  Afterwards, invite participants to share their observations with the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Note: Important context for facilitators about the Reader’s Circles:</a:t>
            </a:r>
            <a:endParaRPr>
              <a:solidFill>
                <a:srgbClr val="FF0000"/>
              </a:solidFill>
              <a:latin typeface="Calibri"/>
              <a:ea typeface="Calibri"/>
              <a:cs typeface="Calibri"/>
              <a:sym typeface="Calibri"/>
            </a:endParaRPr>
          </a:p>
          <a:p>
            <a:pPr indent="-165100" lvl="0" marL="1651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Author’s Craft: </a:t>
            </a:r>
            <a:r>
              <a:rPr lang="en">
                <a:solidFill>
                  <a:srgbClr val="FF0000"/>
                </a:solidFill>
                <a:latin typeface="Calibri"/>
                <a:ea typeface="Calibri"/>
                <a:cs typeface="Calibri"/>
                <a:sym typeface="Calibri"/>
              </a:rPr>
              <a:t>As a reader, the first layer we observe is the actual words on the page—these are what the author provides. This is what the author has the most control over, thus it is a study of Author’s Craft. As we read, our brains look for patterns and notice contrasts in the details and language of a text.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Elements and Structure: </a:t>
            </a:r>
            <a:r>
              <a:rPr lang="en">
                <a:solidFill>
                  <a:srgbClr val="FF0000"/>
                </a:solidFill>
                <a:latin typeface="Calibri"/>
                <a:ea typeface="Calibri"/>
                <a:cs typeface="Calibri"/>
                <a:sym typeface="Calibri"/>
              </a:rPr>
              <a:t>Each of these things come together and we begin, as readers, to draw some conclusions about those details and those words, which brings us to the next layer—Elements and Structure, where we focus our attention on the characters, plot and setting, as well as the author’s point of view. Just like with Author’s Craft, our brain is looking for patterns and contrasts, such as changes in character actions from the beginning of a text to the end—what do those changes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Literary Effects: </a:t>
            </a:r>
            <a:r>
              <a:rPr lang="en">
                <a:solidFill>
                  <a:srgbClr val="FF0000"/>
                </a:solidFill>
                <a:latin typeface="Calibri"/>
                <a:ea typeface="Calibri"/>
                <a:cs typeface="Calibri"/>
                <a:sym typeface="Calibri"/>
              </a:rPr>
              <a:t>That leads us to the next layer—Literary Effects. This layer is where we, as readers, start making interpretations and making the story our own. This is where we apply our experiences, our background knowledge, and our feelings to find humor through irony or start making meaning through identifying symbols that have a meaning separate from the words on the page. Again, we determine what is important based on what patterns and contrasts we see—where do situations end up differently than we would expect? What could that possibly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What: </a:t>
            </a:r>
            <a:r>
              <a:rPr i="1" lang="en">
                <a:solidFill>
                  <a:srgbClr val="FF0000"/>
                </a:solidFill>
                <a:latin typeface="Calibri"/>
                <a:ea typeface="Calibri"/>
                <a:cs typeface="Calibri"/>
                <a:sym typeface="Calibri"/>
              </a:rPr>
              <a:t>Meaning: </a:t>
            </a:r>
            <a:r>
              <a:rPr lang="en">
                <a:solidFill>
                  <a:srgbClr val="FF0000"/>
                </a:solidFill>
                <a:latin typeface="Calibri"/>
                <a:ea typeface="Calibri"/>
                <a:cs typeface="Calibri"/>
                <a:sym typeface="Calibri"/>
              </a:rPr>
              <a:t>As we work through those thoughts, we start to make meaning from the text, which also informs the outermost layer of the circles, Meaning. In this layer, we, as readers, have the most control over the text. We determine theme (or meaning) and author’s purpose or perspective (to teach us the theme or to reveal some kind of point) based on the patterns and contrasts we’ve seen throughout the text in each layer of the text.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Knowledge: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Background on the Salem Witch Trials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Puritan beliefs and background</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Effect of setting on characters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Skills:</a:t>
            </a:r>
            <a:endParaRPr b="1">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the main events of each season cause a change within Kit</a:t>
            </a:r>
            <a:endParaRPr>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a character’s response to conflict develops an overall theme in the novel</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101600" lvl="0" marL="17780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Source: </a:t>
            </a:r>
            <a:r>
              <a:rPr lang="en">
                <a:solidFill>
                  <a:schemeClr val="dk1"/>
                </a:solidFill>
                <a:latin typeface="Calibri"/>
                <a:ea typeface="Calibri"/>
                <a:cs typeface="Calibri"/>
                <a:sym typeface="Calibri"/>
              </a:rPr>
              <a:t>TL Summit presentation (shared by Louisiana Advisors)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Image Source: </a:t>
            </a:r>
            <a:r>
              <a:rPr lang="en">
                <a:solidFill>
                  <a:schemeClr val="dk1"/>
                </a:solidFill>
                <a:latin typeface="Calibri"/>
                <a:ea typeface="Calibri"/>
                <a:cs typeface="Calibri"/>
                <a:sym typeface="Calibri"/>
              </a:rPr>
              <a:t>ELA Guidebooks</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7e1e552c6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97e1e552c6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Now that we’ve set the context of the unit ideas, goals, and skills, we will look over sample items.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5 minutes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Please turn to page 9 of the Assessment Guide to look over the item types on the Innovative Assessment. Read the information on page 9 independently. Then, examine the screenshot pictured on this slide.  As you read, consider the following questions, and discuss with a shoulder partner:</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AutoNum type="arabicPeriod"/>
            </a:pPr>
            <a:r>
              <a:rPr lang="en">
                <a:solidFill>
                  <a:srgbClr val="212121"/>
                </a:solidFill>
                <a:latin typeface="Calibri"/>
                <a:ea typeface="Calibri"/>
                <a:cs typeface="Calibri"/>
                <a:sym typeface="Calibri"/>
              </a:rPr>
              <a:t>How are the item types similar to the LEAP assessment? </a:t>
            </a:r>
            <a:endParaRPr>
              <a:solidFill>
                <a:srgbClr val="212121"/>
              </a:solidFill>
              <a:latin typeface="Calibri"/>
              <a:ea typeface="Calibri"/>
              <a:cs typeface="Calibri"/>
              <a:sym typeface="Calibri"/>
            </a:endParaRPr>
          </a:p>
          <a:p>
            <a:pPr indent="-298450" lvl="0" marL="457200" rtl="0" algn="l">
              <a:spcBef>
                <a:spcPts val="0"/>
              </a:spcBef>
              <a:spcAft>
                <a:spcPts val="0"/>
              </a:spcAft>
              <a:buClr>
                <a:srgbClr val="212121"/>
              </a:buClr>
              <a:buSzPts val="1100"/>
              <a:buFont typeface="Calibri"/>
              <a:buAutoNum type="arabicPeriod"/>
            </a:pPr>
            <a:r>
              <a:rPr lang="en">
                <a:solidFill>
                  <a:srgbClr val="212121"/>
                </a:solidFill>
                <a:latin typeface="Calibri"/>
                <a:ea typeface="Calibri"/>
                <a:cs typeface="Calibri"/>
                <a:sym typeface="Calibri"/>
              </a:rPr>
              <a:t>What differences do you notice?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does: </a:t>
            </a:r>
            <a:r>
              <a:rPr lang="en">
                <a:solidFill>
                  <a:srgbClr val="212121"/>
                </a:solidFill>
                <a:latin typeface="Calibri"/>
                <a:ea typeface="Calibri"/>
                <a:cs typeface="Calibri"/>
                <a:sym typeface="Calibri"/>
              </a:rPr>
              <a:t>Provide wait time for participants to engage in the activity. Circulate throughout the participants to monitor the notes that they are taking. Then take questions from the whole group.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How are the item types similar to the LEAP assessment? </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 items look the same as what we expect to see on the LEAP: the multiple choice, multiple select, evidence-based selected response, technology enhanced items are all identical to the description in the LEAP 2025 Assessment Guides.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differences do you notice? </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There are differences in the writing items: writing task for grade 5, constructed response for grades 5-8, and the writing prompt for grades 6-8. </a:t>
            </a:r>
            <a:endParaRPr b="1">
              <a:solidFill>
                <a:srgbClr val="21212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20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Predetermine a process for dividing the group into three smaller groups. Assign each group one of the following story elements: characters, setting, and conflict. Each group will be responsible for annotating for one of these elements during the reading of the passage of </a:t>
            </a:r>
            <a:r>
              <a:rPr i="1" lang="en">
                <a:solidFill>
                  <a:schemeClr val="dk1"/>
                </a:solidFill>
                <a:latin typeface="Calibri"/>
                <a:ea typeface="Calibri"/>
                <a:cs typeface="Calibri"/>
                <a:sym typeface="Calibri"/>
              </a:rPr>
              <a:t>The Heretic’s Daughter</a:t>
            </a:r>
            <a:r>
              <a:rPr lang="en">
                <a:solidFill>
                  <a:schemeClr val="dk1"/>
                </a:solidFill>
                <a:latin typeface="Calibri"/>
                <a:ea typeface="Calibri"/>
                <a:cs typeface="Calibri"/>
                <a:sym typeface="Calibri"/>
              </a:rPr>
              <a:t>. See slide one for notes on how to access this text.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Go back through the passage, and highlight the text for your assigned story element: setting, characters, or conflict.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Give participants time to read and highlight the text. Provide participants with the appropriate colored highlighters for the literary elements (green for setting, orange for characters, and yellow for conflict)..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You will now have an opportunity to answer the sample items that are based on</a:t>
            </a:r>
            <a:r>
              <a:rPr i="1" lang="en">
                <a:solidFill>
                  <a:schemeClr val="dk1"/>
                </a:solidFill>
                <a:latin typeface="Calibri"/>
                <a:ea typeface="Calibri"/>
                <a:cs typeface="Calibri"/>
                <a:sym typeface="Calibri"/>
              </a:rPr>
              <a:t> The Witch of Blackbird Pond</a:t>
            </a:r>
            <a:r>
              <a:rPr lang="en">
                <a:solidFill>
                  <a:schemeClr val="dk1"/>
                </a:solidFill>
                <a:latin typeface="Calibri"/>
                <a:ea typeface="Calibri"/>
                <a:cs typeface="Calibri"/>
                <a:sym typeface="Calibri"/>
              </a:rPr>
              <a:t> unit. At this time, independently answer the sample items found on pages 16-17 of the IAP Assessment Guide.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Give participants time to read the questions and mark answers. Provide participants with the appropriate colored highlighters for the literary elements (green for setting, orange for characters, and yellow for conflict). After 15 minutes, go over the correct answers. See the next two slides for the correct answers.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073eebc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073eebc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073eebc1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6073eebc1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06de0156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606de0156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7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Now, with your group, create a poster with notes about your assigned element to present to the larger group. As we move into examining student responses for the Constructed Response items, it will be important for us to deeply understand these elements of the text.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Give participants time to make their posters. Then, allow participants to present to the larger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Setting:</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Letter written in 1752</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Salem Village</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1692</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Puritan community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Characters: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Sarah Carrier Chapman (narrator)</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Lydia (narrator’s granddaughter)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Martha (Sarah’s mother)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Martha is independent, strong, and a fighter.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Sarah’s ability to reject the unjust Puritan beliefs is a result of what she was taught and what was modeled in her home.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Martha, who is Sarah’s mother, and her father have strong principles as Martha reminds her husband when she says, “’Nothing of the greater good comes without struggle and sacrifice in equal measure, be you man or woman, and in this way are we freed from tyranny.’ Those are your words.”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Sarah’s speaks these truths to her granddaughter in the letter and story of </a:t>
            </a:r>
            <a:r>
              <a:rPr i="1" lang="en">
                <a:solidFill>
                  <a:srgbClr val="FF0000"/>
                </a:solidFill>
                <a:latin typeface="Calibri"/>
                <a:ea typeface="Calibri"/>
                <a:cs typeface="Calibri"/>
                <a:sym typeface="Calibri"/>
              </a:rPr>
              <a:t>The Heretic’s Daughter.</a:t>
            </a:r>
            <a:endParaRPr i="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Conflict: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In the letter to her granddaughter, Sarah expresses anger toward the Puritans of her childhood.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She says that the Puritans turned every event (“a falling tree, a sickness, a wart”) into a judgment from God.</a:t>
            </a:r>
            <a:endParaRPr b="1">
              <a:solidFill>
                <a:schemeClr val="dk1"/>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She claims that the Puritan leaders themselves broke many commandments that they taught and turned people against each other with false accusations.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Sarah learns that the town leaders want family members to turn in other family members as witches.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Martha warns Sarah that she and her brothers must tell the leaders what they want to hear in order to save themselves. However, Martha will stand up to them to tell the truth because “someone must speak for the truth of things.”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These childhood experiences shape Sarah’s beliefs and identity, and thus, years later, she speaks these truths to her granddaughter in the letter and story of The Heretic’s Daughter.</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06de0156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606de0156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Now that we’ve spent time deeply understanding the text on the assessment, we will now dig into the constructed response items.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7e1e552c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97e1e552c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2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Take 2 minutes to read the constructed response question on page 19 of the Assessment Guide. Consider the following question: what connection can you make between the constructed response item and the Culminating Writing Task prompt?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Provide a minute of independent review time. Then have participants share their observations (what they notice and wonder) with a partner.  Afterwards, invite participants to share their observations with the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The connection between the constructed response prompt for </a:t>
            </a:r>
            <a:r>
              <a:rPr i="1" lang="en">
                <a:solidFill>
                  <a:srgbClr val="FF0000"/>
                </a:solidFill>
                <a:latin typeface="Calibri"/>
                <a:ea typeface="Calibri"/>
                <a:cs typeface="Calibri"/>
                <a:sym typeface="Calibri"/>
              </a:rPr>
              <a:t>The Heretic's Daughter </a:t>
            </a:r>
            <a:r>
              <a:rPr lang="en">
                <a:solidFill>
                  <a:srgbClr val="FF0000"/>
                </a:solidFill>
                <a:latin typeface="Calibri"/>
                <a:ea typeface="Calibri"/>
                <a:cs typeface="Calibri"/>
                <a:sym typeface="Calibri"/>
              </a:rPr>
              <a:t>and the culminating writing task prompt for </a:t>
            </a:r>
            <a:r>
              <a:rPr i="1" lang="en">
                <a:solidFill>
                  <a:srgbClr val="FF0000"/>
                </a:solidFill>
                <a:latin typeface="Calibri"/>
                <a:ea typeface="Calibri"/>
                <a:cs typeface="Calibri"/>
                <a:sym typeface="Calibri"/>
              </a:rPr>
              <a:t>The Witch of Blackbird Pond</a:t>
            </a:r>
            <a:r>
              <a:rPr lang="en">
                <a:solidFill>
                  <a:srgbClr val="FF0000"/>
                </a:solidFill>
                <a:latin typeface="Calibri"/>
                <a:ea typeface="Calibri"/>
                <a:cs typeface="Calibri"/>
                <a:sym typeface="Calibri"/>
              </a:rPr>
              <a:t> is that both prompts require students to analyze a character's response or loyalty based on textual evidence.</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 the </a:t>
            </a:r>
            <a:r>
              <a:rPr i="1" lang="en">
                <a:solidFill>
                  <a:srgbClr val="FF0000"/>
                </a:solidFill>
                <a:latin typeface="Calibri"/>
                <a:ea typeface="Calibri"/>
                <a:cs typeface="Calibri"/>
                <a:sym typeface="Calibri"/>
              </a:rPr>
              <a:t>The Heretic's Daughter</a:t>
            </a:r>
            <a:r>
              <a:rPr lang="en">
                <a:solidFill>
                  <a:srgbClr val="FF0000"/>
                </a:solidFill>
                <a:latin typeface="Calibri"/>
                <a:ea typeface="Calibri"/>
                <a:cs typeface="Calibri"/>
                <a:sym typeface="Calibri"/>
              </a:rPr>
              <a:t> prompt, students are asked to examine Martha's reaction to the accusation of being a witch in Excerpt 2 and support their explanation with evidence from the text. This prompt focuses on understanding a character's response to a specific situation.</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 the </a:t>
            </a:r>
            <a:r>
              <a:rPr i="1" lang="en">
                <a:solidFill>
                  <a:srgbClr val="FF0000"/>
                </a:solidFill>
                <a:latin typeface="Calibri"/>
                <a:ea typeface="Calibri"/>
                <a:cs typeface="Calibri"/>
                <a:sym typeface="Calibri"/>
              </a:rPr>
              <a:t>The Witch of Blackbird Pond </a:t>
            </a:r>
            <a:r>
              <a:rPr lang="en">
                <a:solidFill>
                  <a:srgbClr val="FF0000"/>
                </a:solidFill>
                <a:latin typeface="Calibri"/>
                <a:ea typeface="Calibri"/>
                <a:cs typeface="Calibri"/>
                <a:sym typeface="Calibri"/>
              </a:rPr>
              <a:t>prompt, students are required to write an argumentative essay about Kit's loyalty. They need to identify major events or episodes in the novel, describe how Kit responds and changes over the course of these events, and determine to whom Kit is most loyal based on evidence from the text. This prompt involves a broader analysis of a character's loyalty over the course of the story.</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The common thread between these prompts is the need for students to provide evidence-based explanations about characters' reactions or loyalty.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In both cases, students must draw on textual evidence to support their claims and analyze the characters' actions and motivations. While one focuses on a specific excerpt, the other explores a character's loyalty across the entire novel. </a:t>
            </a:r>
            <a:endParaRPr>
              <a:solidFill>
                <a:srgbClr val="FF0000"/>
              </a:solidFill>
              <a:latin typeface="Calibri"/>
              <a:ea typeface="Calibri"/>
              <a:cs typeface="Calibri"/>
              <a:sym typeface="Calibri"/>
            </a:endParaRPr>
          </a:p>
          <a:p>
            <a:pPr indent="0" lvl="0" marL="0" rtl="0" algn="l">
              <a:lnSpc>
                <a:spcPct val="100000"/>
              </a:lnSpc>
              <a:spcBef>
                <a:spcPts val="150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06de0156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606de01569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10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Take 5 minutes to read the constructed response item rubric found on page 14 of the IAP Report Guidance document. Keep in mind that the constructed response question allows student to show their understanding of the new text and how the text connects to the knowledge of the unit. This is a shorter written response that is not scored for language conventions; instead, it is scored for reading comprehension only.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chemeClr val="dk1"/>
                </a:solidFill>
                <a:latin typeface="Calibri"/>
                <a:ea typeface="Calibri"/>
                <a:cs typeface="Calibri"/>
                <a:sym typeface="Calibri"/>
              </a:rPr>
              <a:t>Give participants time to read the rubric.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Now that you’ve read the rubric, pay close attention to the words that are bolded. What do you notice about progression of language from score to score? (Advance slide.)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9962bcae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9962bcaea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1 minute</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a:solidFill>
                  <a:schemeClr val="dk1"/>
                </a:solidFill>
                <a:latin typeface="Calibri"/>
                <a:ea typeface="Calibri"/>
                <a:cs typeface="Calibri"/>
                <a:sym typeface="Calibri"/>
              </a:rPr>
              <a:t>Facilitator says</a:t>
            </a:r>
            <a:r>
              <a:rPr lang="en">
                <a:solidFill>
                  <a:schemeClr val="dk1"/>
                </a:solidFill>
                <a:latin typeface="Calibri"/>
                <a:ea typeface="Calibri"/>
                <a:cs typeface="Calibri"/>
                <a:sym typeface="Calibri"/>
              </a:rPr>
              <a:t>: This session is part of a larger professional learning series designed to help school systems with implementation of the IAP. </a:t>
            </a:r>
            <a:r>
              <a:rPr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For any questions about the IAP, please contact Ruth Caillouet, Innovative Assessment Program Coordinator or Kathy Judy, </a:t>
            </a:r>
            <a:r>
              <a:rPr lang="en">
                <a:solidFill>
                  <a:schemeClr val="dk1"/>
                </a:solidFill>
                <a:latin typeface="Calibri"/>
                <a:ea typeface="Calibri"/>
                <a:cs typeface="Calibri"/>
                <a:sym typeface="Calibri"/>
              </a:rPr>
              <a:t>Supervisor of Assessment Content, English Language Arts. </a:t>
            </a:r>
            <a:endParaRPr>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1050">
              <a:solidFill>
                <a:srgbClr val="5E5E5E"/>
              </a:solidFill>
              <a:highlight>
                <a:srgbClr val="FFFFFF"/>
              </a:highlight>
              <a:latin typeface="Roboto"/>
              <a:ea typeface="Roboto"/>
              <a:cs typeface="Roboto"/>
              <a:sym typeface="Roboto"/>
            </a:endParaRPr>
          </a:p>
          <a:p>
            <a:pPr indent="0" lvl="0" marL="0" rtl="0" algn="l">
              <a:spcBef>
                <a:spcPts val="0"/>
              </a:spcBef>
              <a:spcAft>
                <a:spcPts val="0"/>
              </a:spcAft>
              <a:buSzPts val="1100"/>
              <a:buNone/>
            </a:pPr>
            <a:r>
              <a:t/>
            </a:r>
            <a:endParaRPr sz="1050">
              <a:solidFill>
                <a:srgbClr val="5E5E5E"/>
              </a:solidFill>
              <a:highlight>
                <a:srgbClr val="FFFFFF"/>
              </a:highlight>
              <a:latin typeface="Roboto"/>
              <a:ea typeface="Roboto"/>
              <a:cs typeface="Roboto"/>
              <a:sym typeface="Roboto"/>
            </a:endParaRPr>
          </a:p>
          <a:p>
            <a:pPr indent="0" lvl="0" marL="0" rtl="0" algn="l">
              <a:spcBef>
                <a:spcPts val="0"/>
              </a:spcBef>
              <a:spcAft>
                <a:spcPts val="0"/>
              </a:spcAft>
              <a:buSzPts val="1100"/>
              <a:buNone/>
            </a:pPr>
            <a:r>
              <a:t/>
            </a:r>
            <a:endParaRPr b="1">
              <a:solidFill>
                <a:srgbClr val="212121"/>
              </a:solidFill>
              <a:latin typeface="Calibri"/>
              <a:ea typeface="Calibri"/>
              <a:cs typeface="Calibri"/>
              <a:sym typeface="Calibri"/>
            </a:endParaRPr>
          </a:p>
          <a:p>
            <a:pPr indent="0" lvl="0" marL="0" rtl="0" algn="l">
              <a:spcBef>
                <a:spcPts val="0"/>
              </a:spcBef>
              <a:spcAft>
                <a:spcPts val="0"/>
              </a:spcAft>
              <a:buSzPts val="1100"/>
              <a:buNone/>
            </a:pPr>
            <a:r>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06de0156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606de01569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10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Now that you’ve read the rubric, pay close attention to the words that are bolded. What do you notice about progression of language from score to score?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Stronger responses are rooted in deeper analysis and selection of evidence. </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2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Take 2 minutes to read the scoring notes provided by the LDOE found on page 14 of the IAP Report Guidance document. Please note that these notes include some possible responses but are not inclusive.</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Instruct participants to then put all documents away in order to engage in the scoring activity. Provide them with the Innovative Assessment constructed response scoring activity cards, which can be found linked in slide one of this presentation.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06de0156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606de01569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15 minutes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Predetermine a process for dividing the group into three smaller groups. Assign each group one or two responses to score, depending on how much time you have. See slide one for a copy of the scoring activity cards.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Your group will be given some sample constructed responses to score. Please read the student response with your group and assign each constructed response a score using the rubric printed on the scoring activity card. Be ready to justify your score as a group. Be sure to put your IAP Guidance for Score Reports document away. </a:t>
            </a:r>
            <a:r>
              <a:rPr lang="en">
                <a:solidFill>
                  <a:schemeClr val="dk1"/>
                </a:solidFill>
                <a:highlight>
                  <a:srgbClr val="F1C232"/>
                </a:highlight>
                <a:latin typeface="Calibri"/>
                <a:ea typeface="Calibri"/>
                <a:cs typeface="Calibri"/>
                <a:sym typeface="Calibri"/>
              </a:rPr>
              <a:t> </a:t>
            </a:r>
            <a:endParaRPr>
              <a:solidFill>
                <a:schemeClr val="dk1"/>
              </a:solidFill>
              <a:highlight>
                <a:srgbClr val="F1C232"/>
              </a:highlight>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highlight>
                <a:srgbClr val="F1C232"/>
              </a:highlight>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rgbClr val="212121"/>
                </a:solidFill>
                <a:latin typeface="Calibri"/>
                <a:ea typeface="Calibri"/>
                <a:cs typeface="Calibri"/>
                <a:sym typeface="Calibri"/>
              </a:rPr>
              <a:t>Provide time for participants to read the responses with shoulder partners. Circulate throughout the participants to listen to the conversations that are happening as they score the sample items. Choose a few participants to share out whole group.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Now that we’ve scored the items and discussed our thoughts, turn to pp. 15-19 of the IAP Score Report Guidance document to see if your score matches the notes. Be sure to thoroughly read the scoring notes for your responses. </a:t>
            </a:r>
            <a:endParaRPr>
              <a:solidFill>
                <a:schemeClr val="dk1"/>
              </a:solidFill>
              <a:highlight>
                <a:srgbClr val="F1C232"/>
              </a:highlight>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rgbClr val="FF0000"/>
                </a:solidFill>
                <a:latin typeface="Calibri"/>
                <a:ea typeface="Calibri"/>
                <a:cs typeface="Calibri"/>
                <a:sym typeface="Calibri"/>
              </a:rPr>
              <a:t>Note: Important information for facilitators about the scoring activity:</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Be sure to read pp. 11-12 of the IAP Score Report Guidance document prior to beginning the activity. Additionally, as a </a:t>
            </a:r>
            <a:r>
              <a:rPr lang="en">
                <a:solidFill>
                  <a:srgbClr val="FF0000"/>
                </a:solidFill>
                <a:latin typeface="Calibri"/>
                <a:ea typeface="Calibri"/>
                <a:cs typeface="Calibri"/>
                <a:sym typeface="Calibri"/>
              </a:rPr>
              <a:t>facilitator</a:t>
            </a:r>
            <a:r>
              <a:rPr lang="en">
                <a:solidFill>
                  <a:srgbClr val="FF0000"/>
                </a:solidFill>
                <a:latin typeface="Calibri"/>
                <a:ea typeface="Calibri"/>
                <a:cs typeface="Calibri"/>
                <a:sym typeface="Calibri"/>
              </a:rPr>
              <a:t>, keep the IAP Score Report Guidance in hand as the activity unfolds, but be sure that participants have put their documents away.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Key for the IAP Constructed Response Scoring Activity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#1: Juan</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#2: Hannah</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#3: Jordan</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#4: Hank</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#5: Zoe</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#6: Malia</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#7: Ahmad</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#8: Bob</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#9: Ricky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
                <a:solidFill>
                  <a:srgbClr val="FF0000"/>
                </a:solidFill>
                <a:latin typeface="Calibri"/>
                <a:ea typeface="Calibri"/>
                <a:cs typeface="Calibri"/>
                <a:sym typeface="Calibri"/>
              </a:rPr>
              <a:t>Response #10: Tyla </a:t>
            </a:r>
            <a:endParaRPr b="1">
              <a:solidFill>
                <a:srgbClr val="21212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Let’s reflect on what we’ve learned in this session. Did your scoring match up with the IAP Score Report Guidance document? If not, what can you learn from this process?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a:solidFill>
                  <a:schemeClr val="dk1"/>
                </a:solidFill>
                <a:latin typeface="Calibri"/>
                <a:ea typeface="Calibri"/>
                <a:cs typeface="Calibri"/>
                <a:sym typeface="Calibri"/>
              </a:rPr>
              <a:t>Facilitator does: </a:t>
            </a:r>
            <a:r>
              <a:rPr lang="en">
                <a:solidFill>
                  <a:srgbClr val="212121"/>
                </a:solidFill>
                <a:latin typeface="Calibri"/>
                <a:ea typeface="Calibri"/>
                <a:cs typeface="Calibri"/>
                <a:sym typeface="Calibri"/>
              </a:rPr>
              <a:t>Provide time for participants share with the whole group. Participants should write reflections on page 5 of the Participant Guide.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Be sure to be looking for another session, Understanding Items Types on the IAP (Synthesis Essay).</a:t>
            </a:r>
            <a:endParaRPr b="1">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8942507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98942507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a:t>
            </a:r>
            <a:r>
              <a:rPr lang="en">
                <a:solidFill>
                  <a:schemeClr val="dk1"/>
                </a:solidFill>
                <a:latin typeface="Calibri"/>
                <a:ea typeface="Calibri"/>
                <a:cs typeface="Calibri"/>
                <a:sym typeface="Calibri"/>
              </a:rPr>
              <a:t>During this session, we will use three handouts: the Participant Guide, the IAP Assessment Guide, and the IAP Score Report Guidance document, all of which are linked in the speaker’s notes of slide one of this deck. Please be aware that there may be more current documents released since the time of this recording. Take a moment to preview the objectives for this session. Keep in mind that it will be essential to read and annotate the passages from </a:t>
            </a:r>
            <a:r>
              <a:rPr i="1" lang="en">
                <a:solidFill>
                  <a:schemeClr val="dk1"/>
                </a:solidFill>
                <a:latin typeface="Calibri"/>
                <a:ea typeface="Calibri"/>
                <a:cs typeface="Calibri"/>
                <a:sym typeface="Calibri"/>
              </a:rPr>
              <a:t>The Heretic’s Daughter</a:t>
            </a:r>
            <a:r>
              <a:rPr lang="en">
                <a:solidFill>
                  <a:schemeClr val="dk1"/>
                </a:solidFill>
                <a:latin typeface="Calibri"/>
                <a:ea typeface="Calibri"/>
                <a:cs typeface="Calibri"/>
                <a:sym typeface="Calibri"/>
              </a:rPr>
              <a:t>, which is a passage that was featured on a field test for the Innovative Assessment, prior to these activities. Over the course of our session today, we will be working with ideas from those passages in order to better understand both the selected-response and the constructed response items on the IAP.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a:t>
            </a:r>
            <a:r>
              <a:rPr lang="en">
                <a:solidFill>
                  <a:schemeClr val="dk1"/>
                </a:solidFill>
                <a:latin typeface="Calibri"/>
                <a:ea typeface="Calibri"/>
                <a:cs typeface="Calibri"/>
                <a:sym typeface="Calibri"/>
              </a:rPr>
              <a:t> Provide wait time for participants to preview objectives. Then read the objectives from the slide.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a:t>
            </a:r>
            <a:r>
              <a:rPr lang="en">
                <a:solidFill>
                  <a:srgbClr val="212121"/>
                </a:solidFill>
                <a:latin typeface="Calibri"/>
                <a:ea typeface="Calibri"/>
                <a:cs typeface="Calibri"/>
                <a:sym typeface="Calibri"/>
              </a:rPr>
              <a:t>: Let’s take a look at our agenda for this session. First, we will spend time setting the context for our time today.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7e1e552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97e1e552c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30 seconds</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We always begin with our ELA Goal for all students to read, understand, and express their understanding of complex, grade-level texts.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7e1e552c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97e1e552c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10 minutes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First, we are going to spend some time building the context around the sample items that we will study today. The items that we are about to examine are based on </a:t>
            </a:r>
            <a:r>
              <a:rPr i="1" lang="en">
                <a:solidFill>
                  <a:srgbClr val="212121"/>
                </a:solidFill>
                <a:latin typeface="Calibri"/>
                <a:ea typeface="Calibri"/>
                <a:cs typeface="Calibri"/>
                <a:sym typeface="Calibri"/>
              </a:rPr>
              <a:t>The Witch of Blackbird Pond</a:t>
            </a:r>
            <a:r>
              <a:rPr lang="en">
                <a:solidFill>
                  <a:srgbClr val="212121"/>
                </a:solidFill>
                <a:latin typeface="Calibri"/>
                <a:ea typeface="Calibri"/>
                <a:cs typeface="Calibri"/>
                <a:sym typeface="Calibri"/>
              </a:rPr>
              <a:t> ELA Guidebooks unit and were field test items for the Innovative Assessment Program. Because only a small number of students participated in the field-testing of the Grade 6 </a:t>
            </a:r>
            <a:r>
              <a:rPr i="1" lang="en">
                <a:solidFill>
                  <a:srgbClr val="212121"/>
                </a:solidFill>
                <a:latin typeface="Calibri"/>
                <a:ea typeface="Calibri"/>
                <a:cs typeface="Calibri"/>
                <a:sym typeface="Calibri"/>
              </a:rPr>
              <a:t>The Witch of Blackbird Pond</a:t>
            </a:r>
            <a:r>
              <a:rPr lang="en">
                <a:solidFill>
                  <a:srgbClr val="212121"/>
                </a:solidFill>
                <a:latin typeface="Calibri"/>
                <a:ea typeface="Calibri"/>
                <a:cs typeface="Calibri"/>
                <a:sym typeface="Calibri"/>
              </a:rPr>
              <a:t> unit, </a:t>
            </a:r>
            <a:r>
              <a:rPr lang="en">
                <a:solidFill>
                  <a:srgbClr val="212121"/>
                </a:solidFill>
                <a:latin typeface="Calibri"/>
                <a:ea typeface="Calibri"/>
                <a:cs typeface="Calibri"/>
                <a:sym typeface="Calibri"/>
              </a:rPr>
              <a:t>we </a:t>
            </a:r>
            <a:r>
              <a:rPr lang="en">
                <a:solidFill>
                  <a:srgbClr val="212121"/>
                </a:solidFill>
                <a:latin typeface="Calibri"/>
                <a:ea typeface="Calibri"/>
                <a:cs typeface="Calibri"/>
                <a:sym typeface="Calibri"/>
              </a:rPr>
              <a:t>were not able to use this unit assessment operationally. However, this allows us to release some of the writing prompts that were administered during the field test and the sample student responses from that particular test form. When reviewing the materials, please keep in mind that the samples are from grade 6 and were featured on a field test. For our time today, we will be using these items, student responses, and the unit as a whole as an example to guide our participant experientials over the course of the session. At this time, read the information about the sample unit that is provided for you on the screen. With your table partners, identify all of the nouns that you see in the statement, and write these in the box on page 1 of your Participant Guide.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does: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21212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As participants share, write the nouns on a sheet of chart paper that is entitled “Abstract Nouns/Thematic Topics.”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Puritans</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America</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Person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Identity</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Family</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Religion</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Race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Class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Society </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b="1" lang="en">
                <a:solidFill>
                  <a:srgbClr val="FF0000"/>
                </a:solidFill>
                <a:latin typeface="Calibri"/>
                <a:ea typeface="Calibri"/>
                <a:cs typeface="Calibri"/>
                <a:sym typeface="Calibri"/>
              </a:rPr>
              <a:t>Choices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1</a:t>
            </a:r>
            <a:endParaRPr b="1" sz="1300">
              <a:solidFill>
                <a:srgbClr val="FFFFFF"/>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7e1e552c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97e1e552c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One key component of the Innovative Assessment is that students are being assessed on a unit that they engaged with in class. </a:t>
            </a:r>
            <a:r>
              <a:rPr lang="en">
                <a:solidFill>
                  <a:schemeClr val="dk1"/>
                </a:solidFill>
                <a:latin typeface="Calibri"/>
                <a:ea typeface="Calibri"/>
                <a:cs typeface="Calibri"/>
                <a:sym typeface="Calibri"/>
              </a:rPr>
              <a:t>Conceptual coherence is a key foundation of the ELA Guidebooks design. In all of the units, concepts and ideas are explored through a coherent text set of both literary and informational texts. Take 2 minutes to study the text access document for the unit </a:t>
            </a:r>
            <a:r>
              <a:rPr i="1" lang="en">
                <a:solidFill>
                  <a:schemeClr val="dk1"/>
                </a:solidFill>
                <a:latin typeface="Calibri"/>
                <a:ea typeface="Calibri"/>
                <a:cs typeface="Calibri"/>
                <a:sym typeface="Calibri"/>
              </a:rPr>
              <a:t>The Witch of Blackbird Pond</a:t>
            </a:r>
            <a:r>
              <a:rPr lang="en">
                <a:solidFill>
                  <a:schemeClr val="dk1"/>
                </a:solidFill>
                <a:latin typeface="Calibri"/>
                <a:ea typeface="Calibri"/>
                <a:cs typeface="Calibri"/>
                <a:sym typeface="Calibri"/>
              </a:rPr>
              <a:t>, which can be found on pp. 2-3 of your Participant Guide. After reading through the text set, consider the following questions with your group, and write your thoughts on page 3 of the Participant Guide: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notice about the balance between literary and informational texts?</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How does this text set look similar to some of the ELA Guidebooks units?</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are the connections between the nouns that were identified in the previous activity and the texts in this set?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212121"/>
                </a:solidFill>
                <a:latin typeface="Calibri"/>
                <a:ea typeface="Calibri"/>
                <a:cs typeface="Calibri"/>
                <a:sym typeface="Calibri"/>
              </a:rPr>
              <a:t>Facilitator does: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21212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sz="900">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do you notice about the balance between literary and informational texts?</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 anchor text is literary. The balance between literary and informational texts in the text set for the supplemental texts leans more towards informational texts, particularly related to historical and factual content. There are some literary elements in the form of poems and novels, but the majority of the supplementary texts are informational, historical, or educational in nature.</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How does this text set look similar to some of the ELA Guidebooks units?</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a:solidFill>
                  <a:srgbClr val="FF0000"/>
                </a:solidFill>
                <a:latin typeface="Calibri"/>
                <a:ea typeface="Calibri"/>
                <a:cs typeface="Calibri"/>
                <a:sym typeface="Calibri"/>
              </a:rPr>
              <a:t>The hallmark features of the ELA Guidebooks are a wide text variety, inclusion of rich informational texts that build background knowledge (such as historical documents and videos), an emphasis on historical, cultural, or topical context, and finally, a diversity of perspectives. </a:t>
            </a:r>
            <a:endParaRPr>
              <a:solidFill>
                <a:srgbClr val="FF0000"/>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AutoNum type="arabicPeriod"/>
            </a:pPr>
            <a:r>
              <a:rPr lang="en">
                <a:solidFill>
                  <a:srgbClr val="FF0000"/>
                </a:solidFill>
                <a:latin typeface="Calibri"/>
                <a:ea typeface="Calibri"/>
                <a:cs typeface="Calibri"/>
                <a:sym typeface="Calibri"/>
              </a:rPr>
              <a:t>What are the connections between the nouns that were identified in the previous activity and the texts in this set? </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Puritans are explored in texts like "Puritans" and "Puritan Laws and Character," shedding light on their beliefs and history in America during the 17th century.</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Identity is a central theme, particularly in Nikki Giovanni's poem "Identity," as well as in the character exploration in "The Witch of Blackbird Pond."</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Family dynamics and relationships are examined in literary works like "The Witch of Blackbird Pond."</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Religion plays a significant role, notably in texts related to the Puritans and their religious beliefs.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Race and racial dynamics are hinted at in the historical context, especially in relation to the Puritans.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Class distinctions and societal hierarchies are depicted in texts discussing the norms of the 17th-century society.</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Society of the 17th century is explored, showcasing its customs, norms, and structures.</a:t>
            </a:r>
            <a:endParaRPr>
              <a:solidFill>
                <a:srgbClr val="FF0000"/>
              </a:solidFill>
              <a:latin typeface="Calibri"/>
              <a:ea typeface="Calibri"/>
              <a:cs typeface="Calibri"/>
              <a:sym typeface="Calibri"/>
            </a:endParaRPr>
          </a:p>
          <a:p>
            <a:pPr indent="-298450" lvl="0" marL="914400" rtl="0" algn="l">
              <a:spcBef>
                <a:spcPts val="0"/>
              </a:spcBef>
              <a:spcAft>
                <a:spcPts val="0"/>
              </a:spcAft>
              <a:buClr>
                <a:srgbClr val="FF0000"/>
              </a:buClr>
              <a:buSzPts val="1100"/>
              <a:buChar char="●"/>
            </a:pPr>
            <a:r>
              <a:rPr lang="en">
                <a:solidFill>
                  <a:srgbClr val="FF0000"/>
                </a:solidFill>
                <a:latin typeface="Calibri"/>
                <a:ea typeface="Calibri"/>
                <a:cs typeface="Calibri"/>
                <a:sym typeface="Calibri"/>
              </a:rPr>
              <a:t>Choices and decision-making are central themes in texts like "Choices" and "The Road Not Taken," highlighting the consequences of individual decisions and actions.</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7e1e552c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97e1e552c6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Duration: </a:t>
            </a:r>
            <a:r>
              <a:rPr lang="en">
                <a:solidFill>
                  <a:srgbClr val="212121"/>
                </a:solidFill>
                <a:latin typeface="Calibri"/>
                <a:ea typeface="Calibri"/>
                <a:cs typeface="Calibri"/>
                <a:sym typeface="Calibri"/>
              </a:rPr>
              <a:t>2 minutes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says: </a:t>
            </a:r>
            <a:r>
              <a:rPr lang="en">
                <a:solidFill>
                  <a:srgbClr val="212121"/>
                </a:solidFill>
                <a:latin typeface="Calibri"/>
                <a:ea typeface="Calibri"/>
                <a:cs typeface="Calibri"/>
                <a:sym typeface="Calibri"/>
              </a:rPr>
              <a:t>Now, let’s consider the unit goals in terms of assessment. Read over the Culminating Writing Task for </a:t>
            </a:r>
            <a:r>
              <a:rPr i="1" lang="en">
                <a:solidFill>
                  <a:srgbClr val="212121"/>
                </a:solidFill>
                <a:latin typeface="Calibri"/>
                <a:ea typeface="Calibri"/>
                <a:cs typeface="Calibri"/>
                <a:sym typeface="Calibri"/>
              </a:rPr>
              <a:t>The Witch of Blackbird Pond</a:t>
            </a:r>
            <a:r>
              <a:rPr lang="en">
                <a:solidFill>
                  <a:srgbClr val="212121"/>
                </a:solidFill>
                <a:latin typeface="Calibri"/>
                <a:ea typeface="Calibri"/>
                <a:cs typeface="Calibri"/>
                <a:sym typeface="Calibri"/>
              </a:rPr>
              <a:t> unit. What are the major knowledge and skills that are required to be successful in writing this essay? In other words, what do students need to know and be able to do at the end of the unit in order to be successful on the Culminating Writing Task? </a:t>
            </a:r>
            <a:r>
              <a:rPr lang="en">
                <a:solidFill>
                  <a:schemeClr val="dk1"/>
                </a:solidFill>
                <a:latin typeface="Calibri"/>
                <a:ea typeface="Calibri"/>
                <a:cs typeface="Calibri"/>
                <a:sym typeface="Calibri"/>
              </a:rPr>
              <a:t>Knowledge includes concepts and content knowledge required to perform grade-level skills. Skills (often activity-based or standards-based) define what a student should be able to do with content knowledge in order to progress toward mastery of the grade-level standards.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rgbClr val="212121"/>
              </a:buClr>
              <a:buSzPts val="1100"/>
              <a:buFont typeface="Arial"/>
              <a:buNone/>
            </a:pPr>
            <a:r>
              <a:rPr b="1" lang="en">
                <a:solidFill>
                  <a:srgbClr val="212121"/>
                </a:solidFill>
                <a:latin typeface="Calibri"/>
                <a:ea typeface="Calibri"/>
                <a:cs typeface="Calibri"/>
                <a:sym typeface="Calibri"/>
              </a:rPr>
              <a:t>Facilitator does: </a:t>
            </a:r>
            <a:endParaRPr b="1">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a:solidFill>
                  <a:srgbClr val="212121"/>
                </a:solidFill>
                <a:latin typeface="Calibri"/>
                <a:ea typeface="Calibri"/>
                <a:cs typeface="Calibri"/>
                <a:sym typeface="Calibri"/>
              </a:rPr>
              <a:t>Provide wait time for participants to talk with shoulder partners. Circulate throughout the participants to listen to the conversations that are happening. Choose a few participants to share out whole group. Write answers on a T chart drawn on chart paper, and have participants take notes on page 4 of the Participant Guide.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21212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Knowledge: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Background on the Salem Witch Trials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Puritan beliefs and background</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Effect of setting on characters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Skills:</a:t>
            </a:r>
            <a:endParaRPr b="1">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the main events of each season cause a change within Kit</a:t>
            </a:r>
            <a:endParaRPr>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a character’s response to conflict develops an overall theme in the novel</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rgbClr val="21212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7e1e552c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97e1e552c6_0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Duration: </a:t>
            </a:r>
            <a:r>
              <a:rPr lang="en">
                <a:solidFill>
                  <a:schemeClr val="dk1"/>
                </a:solidFill>
                <a:latin typeface="Calibri"/>
                <a:ea typeface="Calibri"/>
                <a:cs typeface="Calibri"/>
                <a:sym typeface="Calibri"/>
              </a:rPr>
              <a:t>4 minutes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says: </a:t>
            </a:r>
            <a:r>
              <a:rPr lang="en">
                <a:solidFill>
                  <a:schemeClr val="dk1"/>
                </a:solidFill>
                <a:latin typeface="Calibri"/>
                <a:ea typeface="Calibri"/>
                <a:cs typeface="Calibri"/>
                <a:sym typeface="Calibri"/>
              </a:rPr>
              <a:t>Before we dig into the sample items, we will briefly go over the Reader’s Circle for Literary Texts. The simplest explanation of Reader’s Circles is that each layer informs the next. We can compare them to a telescope – they help the reader focus their lens as they read a text to ultimately see and uncover the true meaning of the text. Take a moment and review the graphic in your Participant Guide on page 4, and circle what you think are the major elements of the Culminating Writing Task that we just studied.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Facilitator does: </a:t>
            </a:r>
            <a:r>
              <a:rPr lang="en">
                <a:solidFill>
                  <a:schemeClr val="dk1"/>
                </a:solidFill>
                <a:latin typeface="Calibri"/>
                <a:ea typeface="Calibri"/>
                <a:cs typeface="Calibri"/>
                <a:sym typeface="Calibri"/>
              </a:rPr>
              <a:t>Direct participants to their participant guide and provide a minute of independent review time. Then have participants share their observations (what do they notice and wonder) with a partner.  Afterwards, invite participants to share their observations with the group.</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Note: Important context for facilitators about the Reader’s Circles:</a:t>
            </a:r>
            <a:endParaRPr>
              <a:solidFill>
                <a:srgbClr val="FF0000"/>
              </a:solidFill>
              <a:latin typeface="Calibri"/>
              <a:ea typeface="Calibri"/>
              <a:cs typeface="Calibri"/>
              <a:sym typeface="Calibri"/>
            </a:endParaRPr>
          </a:p>
          <a:p>
            <a:pPr indent="-165100" lvl="0" marL="1651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Author’s Craft: </a:t>
            </a:r>
            <a:r>
              <a:rPr lang="en">
                <a:solidFill>
                  <a:srgbClr val="FF0000"/>
                </a:solidFill>
                <a:latin typeface="Calibri"/>
                <a:ea typeface="Calibri"/>
                <a:cs typeface="Calibri"/>
                <a:sym typeface="Calibri"/>
              </a:rPr>
              <a:t>As a reader, the first layer we observe is the actual words on the page—these are what the author provides. This is what the author has the most control over, thus it is a study of Author’s Craft. As we read, our brains look for patterns and notice contrasts in the details and language of a text.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Elements and Structure: </a:t>
            </a:r>
            <a:r>
              <a:rPr lang="en">
                <a:solidFill>
                  <a:srgbClr val="FF0000"/>
                </a:solidFill>
                <a:latin typeface="Calibri"/>
                <a:ea typeface="Calibri"/>
                <a:cs typeface="Calibri"/>
                <a:sym typeface="Calibri"/>
              </a:rPr>
              <a:t>Each of these things come together and we begin, as readers, to draw some conclusions about those details and those words, which brings us to the next layer—Elements and Structure, where we focus our attention on the characters, plot and setting, as well as the author’s point of view. Just like with Author’s Craft, our brain is looking for patterns and contrasts, such as changes in character actions from the beginning of a text to the end—what do those changes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How: </a:t>
            </a:r>
            <a:r>
              <a:rPr i="1" lang="en">
                <a:solidFill>
                  <a:srgbClr val="FF0000"/>
                </a:solidFill>
                <a:latin typeface="Calibri"/>
                <a:ea typeface="Calibri"/>
                <a:cs typeface="Calibri"/>
                <a:sym typeface="Calibri"/>
              </a:rPr>
              <a:t>Literary Effects: </a:t>
            </a:r>
            <a:r>
              <a:rPr lang="en">
                <a:solidFill>
                  <a:srgbClr val="FF0000"/>
                </a:solidFill>
                <a:latin typeface="Calibri"/>
                <a:ea typeface="Calibri"/>
                <a:cs typeface="Calibri"/>
                <a:sym typeface="Calibri"/>
              </a:rPr>
              <a:t>That leads us to the next layer—Literary Effects. This layer is where we, as readers, start making interpretations and making the story our own. This is where we apply our experiences, our background knowledge, and our feelings to find humor through irony or start making meaning through identifying symbols that have a meaning separate from the words on the page. Again, we determine what is important based on what patterns and contrasts we see—where do situations end up differently than we would expect? What could that possibly mean? </a:t>
            </a:r>
            <a:endParaRPr>
              <a:solidFill>
                <a:srgbClr val="FF0000"/>
              </a:solidFill>
              <a:latin typeface="Calibri"/>
              <a:ea typeface="Calibri"/>
              <a:cs typeface="Calibri"/>
              <a:sym typeface="Calibri"/>
            </a:endParaRPr>
          </a:p>
          <a:p>
            <a:pPr indent="-177800" lvl="0" marL="177800" rtl="0" algn="l">
              <a:spcBef>
                <a:spcPts val="0"/>
              </a:spcBef>
              <a:spcAft>
                <a:spcPts val="0"/>
              </a:spcAft>
              <a:buClr>
                <a:srgbClr val="FF0000"/>
              </a:buClr>
              <a:buSzPts val="1200"/>
              <a:buFont typeface="Calibri"/>
              <a:buChar char="•"/>
            </a:pPr>
            <a:r>
              <a:rPr lang="en">
                <a:solidFill>
                  <a:srgbClr val="FF0000"/>
                </a:solidFill>
                <a:latin typeface="Calibri"/>
                <a:ea typeface="Calibri"/>
                <a:cs typeface="Calibri"/>
                <a:sym typeface="Calibri"/>
              </a:rPr>
              <a:t>What: </a:t>
            </a:r>
            <a:r>
              <a:rPr i="1" lang="en">
                <a:solidFill>
                  <a:srgbClr val="FF0000"/>
                </a:solidFill>
                <a:latin typeface="Calibri"/>
                <a:ea typeface="Calibri"/>
                <a:cs typeface="Calibri"/>
                <a:sym typeface="Calibri"/>
              </a:rPr>
              <a:t>Meaning: </a:t>
            </a:r>
            <a:r>
              <a:rPr lang="en">
                <a:solidFill>
                  <a:srgbClr val="FF0000"/>
                </a:solidFill>
                <a:latin typeface="Calibri"/>
                <a:ea typeface="Calibri"/>
                <a:cs typeface="Calibri"/>
                <a:sym typeface="Calibri"/>
              </a:rPr>
              <a:t>As we work through those thoughts, we start to make meaning from the text, which also informs the outermost layer of the circles, Meaning. In this layer, we, as readers, have the most control over the text. We determine theme (or meaning) and author’s purpose or perspective (to teach us the theme or to reveal some kind of point) based on the patterns and contrasts we’ve seen throughout the text in each layer of the text.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Participant look-fors:</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Knowledge:</a:t>
            </a:r>
            <a:endParaRPr b="1">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Background on the Salem Witch Trials</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Puritan beliefs and background</a:t>
            </a:r>
            <a:endParaRPr>
              <a:solidFill>
                <a:srgbClr val="FF0000"/>
              </a:solidFill>
              <a:latin typeface="Calibri"/>
              <a:ea typeface="Calibri"/>
              <a:cs typeface="Calibri"/>
              <a:sym typeface="Calibri"/>
            </a:endParaRPr>
          </a:p>
          <a:p>
            <a:pPr indent="-298450" lvl="0" marL="457200" rtl="0" algn="l">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Effect of setting on characters  </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rgbClr val="FF0000"/>
                </a:solidFill>
                <a:latin typeface="Calibri"/>
                <a:ea typeface="Calibri"/>
                <a:cs typeface="Calibri"/>
                <a:sym typeface="Calibri"/>
              </a:rPr>
              <a:t>Skills:</a:t>
            </a:r>
            <a:endParaRPr b="1">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the main events of each season cause a change within Kit</a:t>
            </a:r>
            <a:endParaRPr>
              <a:solidFill>
                <a:srgbClr val="FF0000"/>
              </a:solidFill>
              <a:latin typeface="Calibri"/>
              <a:ea typeface="Calibri"/>
              <a:cs typeface="Calibri"/>
              <a:sym typeface="Calibri"/>
            </a:endParaRPr>
          </a:p>
          <a:p>
            <a:pPr indent="-298450" lvl="0" marL="457200" rtl="0" algn="l">
              <a:lnSpc>
                <a:spcPct val="115000"/>
              </a:lnSpc>
              <a:spcBef>
                <a:spcPts val="0"/>
              </a:spcBef>
              <a:spcAft>
                <a:spcPts val="0"/>
              </a:spcAft>
              <a:buClr>
                <a:srgbClr val="FF0000"/>
              </a:buClr>
              <a:buSzPts val="1100"/>
              <a:buFont typeface="Calibri"/>
              <a:buChar char="●"/>
            </a:pPr>
            <a:r>
              <a:rPr lang="en">
                <a:solidFill>
                  <a:srgbClr val="FF0000"/>
                </a:solidFill>
                <a:latin typeface="Calibri"/>
                <a:ea typeface="Calibri"/>
                <a:cs typeface="Calibri"/>
                <a:sym typeface="Calibri"/>
              </a:rPr>
              <a:t>Explaining how a character’s response to conflict develops an overall theme in the novel</a:t>
            </a:r>
            <a:endParaRPr>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101600" lvl="0" marL="17780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Source: </a:t>
            </a:r>
            <a:r>
              <a:rPr lang="en">
                <a:solidFill>
                  <a:schemeClr val="dk1"/>
                </a:solidFill>
                <a:latin typeface="Calibri"/>
                <a:ea typeface="Calibri"/>
                <a:cs typeface="Calibri"/>
                <a:sym typeface="Calibri"/>
              </a:rPr>
              <a:t>TL Summit presentation (shared by Louisiana Advisors)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Image Source: </a:t>
            </a:r>
            <a:r>
              <a:rPr lang="en">
                <a:solidFill>
                  <a:schemeClr val="dk1"/>
                </a:solidFill>
                <a:latin typeface="Calibri"/>
                <a:ea typeface="Calibri"/>
                <a:cs typeface="Calibri"/>
                <a:sym typeface="Calibri"/>
              </a:rPr>
              <a:t>ELA Guidebooks</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9803"/>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p:cSld name="TITLE_AND_BODY_1">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pic>
        <p:nvPicPr>
          <p:cNvPr id="23" name="Google Shape;23;p4"/>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24" name="Google Shape;2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4"/>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6" name="Google Shape;26;p4"/>
          <p:cNvSpPr txBox="1"/>
          <p:nvPr>
            <p:ph idx="2"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sp>
        <p:nvSpPr>
          <p:cNvPr id="27" name="Google Shape;27;p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5"/>
          <p:cNvSpPr txBox="1"/>
          <p:nvPr>
            <p:ph idx="1" type="body"/>
          </p:nvPr>
        </p:nvSpPr>
        <p:spPr>
          <a:xfrm>
            <a:off x="311700" y="1152875"/>
            <a:ext cx="8520600" cy="3186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pic>
        <p:nvPicPr>
          <p:cNvPr id="31" name="Google Shape;31;p5"/>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32" name="Google Shape;32;p5"/>
          <p:cNvSpPr txBox="1"/>
          <p:nvPr>
            <p:ph idx="2"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3" name="Google Shape;33;p5"/>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34" name="Google Shape;34;p5"/>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35" name="Google Shape;35;p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9803"/>
          </a:srgbClr>
        </a:solidFill>
      </p:bgPr>
    </p:bg>
    <p:spTree>
      <p:nvGrpSpPr>
        <p:cNvPr id="36"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38" name="Google Shape;38;p6"/>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9" name="Google Shape;39;p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6"/>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ONE_COLUMN_TEXT_1">
    <p:spTree>
      <p:nvGrpSpPr>
        <p:cNvPr id="4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43" name="Google Shape;43;p7"/>
          <p:cNvSpPr/>
          <p:nvPr>
            <p:ph idx="2" type="pic"/>
          </p:nvPr>
        </p:nvSpPr>
        <p:spPr>
          <a:xfrm>
            <a:off x="0" y="0"/>
            <a:ext cx="9144000" cy="4129500"/>
          </a:xfrm>
          <a:prstGeom prst="rect">
            <a:avLst/>
          </a:prstGeom>
          <a:noFill/>
          <a:ln>
            <a:noFill/>
          </a:ln>
        </p:spPr>
      </p:sp>
      <p:sp>
        <p:nvSpPr>
          <p:cNvPr id="44" name="Google Shape;44;p7"/>
          <p:cNvSpPr txBox="1"/>
          <p:nvPr>
            <p:ph type="title"/>
          </p:nvPr>
        </p:nvSpPr>
        <p:spPr>
          <a:xfrm>
            <a:off x="267900" y="4338475"/>
            <a:ext cx="7442700" cy="620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9803"/>
          </a:srgbClr>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48" name="Google Shape;48;p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8"/>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0" name="Google Shape;50;p8"/>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sp>
        <p:nvSpPr>
          <p:cNvPr id="52" name="Google Shape;52;p9"/>
          <p:cNvSpPr/>
          <p:nvPr>
            <p:ph idx="2" type="pic"/>
          </p:nvPr>
        </p:nvSpPr>
        <p:spPr>
          <a:xfrm>
            <a:off x="5286900" y="285000"/>
            <a:ext cx="3607500" cy="3607500"/>
          </a:xfrm>
          <a:prstGeom prst="ellipse">
            <a:avLst/>
          </a:prstGeom>
          <a:noFill/>
          <a:ln>
            <a:noFill/>
          </a:ln>
        </p:spPr>
      </p:sp>
      <p:pic>
        <p:nvPicPr>
          <p:cNvPr id="53" name="Google Shape;53;p9"/>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54" name="Google Shape;54;p9"/>
          <p:cNvSpPr txBox="1"/>
          <p:nvPr>
            <p:ph idx="1"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55" name="Google Shape;55;p9"/>
          <p:cNvSpPr txBox="1"/>
          <p:nvPr>
            <p:ph idx="3"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56" name="Google Shape;56;p9"/>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57" name="Google Shape;57;p9"/>
          <p:cNvSpPr txBox="1"/>
          <p:nvPr>
            <p:ph type="title"/>
          </p:nvPr>
        </p:nvSpPr>
        <p:spPr>
          <a:xfrm>
            <a:off x="229775" y="4450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9"/>
          <p:cNvSpPr txBox="1"/>
          <p:nvPr>
            <p:ph idx="4" type="body"/>
          </p:nvPr>
        </p:nvSpPr>
        <p:spPr>
          <a:xfrm>
            <a:off x="252400" y="1148750"/>
            <a:ext cx="4952400" cy="3163800"/>
          </a:xfrm>
          <a:prstGeom prst="rect">
            <a:avLst/>
          </a:prstGeom>
          <a:noFill/>
          <a:ln>
            <a:noFill/>
          </a:ln>
        </p:spPr>
        <p:txBody>
          <a:bodyPr anchorCtr="0" anchor="t" bIns="91425" lIns="91425" spcFirstLastPara="1" rIns="91425" wrap="square" tIns="91425">
            <a:noAutofit/>
          </a:bodyPr>
          <a:lstStyle>
            <a:lvl1pPr indent="-368300" lvl="0" marL="457200" algn="l">
              <a:lnSpc>
                <a:spcPct val="115000"/>
              </a:lnSpc>
              <a:spcBef>
                <a:spcPts val="0"/>
              </a:spcBef>
              <a:spcAft>
                <a:spcPts val="0"/>
              </a:spcAft>
              <a:buSzPts val="22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0" name="Shape 60"/>
        <p:cNvGrpSpPr/>
        <p:nvPr/>
      </p:nvGrpSpPr>
      <p:grpSpPr>
        <a:xfrm>
          <a:off x="0" y="0"/>
          <a:ext cx="0" cy="0"/>
          <a:chOff x="0" y="0"/>
          <a:chExt cx="0" cy="0"/>
        </a:xfrm>
      </p:grpSpPr>
      <p:sp>
        <p:nvSpPr>
          <p:cNvPr id="61" name="Google Shape;61;p10"/>
          <p:cNvSpPr txBox="1"/>
          <p:nvPr>
            <p:ph type="title"/>
          </p:nvPr>
        </p:nvSpPr>
        <p:spPr>
          <a:xfrm>
            <a:off x="3912250" y="445025"/>
            <a:ext cx="5155500" cy="611700"/>
          </a:xfrm>
          <a:prstGeom prst="rect">
            <a:avLst/>
          </a:prstGeom>
          <a:noFill/>
          <a:ln>
            <a:noFill/>
          </a:ln>
        </p:spPr>
        <p:txBody>
          <a:bodyPr anchorCtr="0" anchor="t" bIns="91425" lIns="91425" spcFirstLastPara="1" rIns="91425" wrap="square" tIns="91425">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0"/>
          <p:cNvSpPr/>
          <p:nvPr>
            <p:ph idx="2" type="pic"/>
          </p:nvPr>
        </p:nvSpPr>
        <p:spPr>
          <a:xfrm>
            <a:off x="284100" y="285000"/>
            <a:ext cx="3607500" cy="3607500"/>
          </a:xfrm>
          <a:prstGeom prst="ellipse">
            <a:avLst/>
          </a:prstGeom>
          <a:noFill/>
          <a:ln>
            <a:noFill/>
          </a:ln>
        </p:spPr>
      </p:sp>
      <p:sp>
        <p:nvSpPr>
          <p:cNvPr id="63" name="Google Shape;63;p10"/>
          <p:cNvSpPr txBox="1"/>
          <p:nvPr>
            <p:ph idx="1" type="body"/>
          </p:nvPr>
        </p:nvSpPr>
        <p:spPr>
          <a:xfrm>
            <a:off x="3934875" y="1148750"/>
            <a:ext cx="5078100" cy="3163800"/>
          </a:xfrm>
          <a:prstGeom prst="rect">
            <a:avLst/>
          </a:prstGeom>
          <a:noFill/>
          <a:ln>
            <a:noFill/>
          </a:ln>
        </p:spPr>
        <p:txBody>
          <a:bodyPr anchorCtr="0" anchor="t" bIns="91425" lIns="91425" spcFirstLastPara="1" rIns="91425" wrap="square" tIns="91425">
            <a:noAutofit/>
          </a:bodyPr>
          <a:lstStyle>
            <a:lvl1pPr indent="-368300" lvl="0" marL="457200" algn="l">
              <a:lnSpc>
                <a:spcPct val="115000"/>
              </a:lnSpc>
              <a:spcBef>
                <a:spcPts val="0"/>
              </a:spcBef>
              <a:spcAft>
                <a:spcPts val="0"/>
              </a:spcAft>
              <a:buSzPts val="22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4" name="Google Shape;64;p10"/>
          <p:cNvPicPr preferRelativeResize="0"/>
          <p:nvPr/>
        </p:nvPicPr>
        <p:blipFill rotWithShape="1">
          <a:blip r:embed="rId2">
            <a:alphaModFix/>
          </a:blip>
          <a:srcRect b="11695" l="0" r="0" t="15112"/>
          <a:stretch/>
        </p:blipFill>
        <p:spPr>
          <a:xfrm>
            <a:off x="0" y="4190873"/>
            <a:ext cx="9144001" cy="952625"/>
          </a:xfrm>
          <a:prstGeom prst="rect">
            <a:avLst/>
          </a:prstGeom>
          <a:noFill/>
          <a:ln>
            <a:noFill/>
          </a:ln>
        </p:spPr>
      </p:pic>
      <p:sp>
        <p:nvSpPr>
          <p:cNvPr id="65" name="Google Shape;65;p10"/>
          <p:cNvSpPr txBox="1"/>
          <p:nvPr>
            <p:ph idx="3" type="subTitle"/>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6" name="Google Shape;66;p10"/>
          <p:cNvSpPr txBox="1"/>
          <p:nvPr>
            <p:ph idx="4" type="subTitle"/>
          </p:nvPr>
        </p:nvSpPr>
        <p:spPr>
          <a:xfrm>
            <a:off x="3033450" y="4721791"/>
            <a:ext cx="4524000" cy="235500"/>
          </a:xfrm>
          <a:prstGeom prst="rect">
            <a:avLst/>
          </a:prstGeom>
          <a:noFill/>
          <a:ln>
            <a:noFill/>
          </a:ln>
        </p:spPr>
        <p:txBody>
          <a:bodyPr anchorCtr="0" anchor="t" bIns="91425" lIns="91425" spcFirstLastPara="1" rIns="91425" wrap="square" tIns="91425">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p:txBody>
      </p:sp>
      <p:pic>
        <p:nvPicPr>
          <p:cNvPr id="67" name="Google Shape;67;p10"/>
          <p:cNvPicPr preferRelativeResize="0"/>
          <p:nvPr/>
        </p:nvPicPr>
        <p:blipFill rotWithShape="1">
          <a:blip r:embed="rId3">
            <a:alphaModFix/>
          </a:blip>
          <a:srcRect b="0" l="227" r="227" t="0"/>
          <a:stretch/>
        </p:blipFill>
        <p:spPr>
          <a:xfrm>
            <a:off x="7897350" y="3918100"/>
            <a:ext cx="1115568" cy="1115568"/>
          </a:xfrm>
          <a:prstGeom prst="rect">
            <a:avLst/>
          </a:prstGeom>
          <a:noFill/>
          <a:ln>
            <a:noFill/>
          </a:ln>
        </p:spPr>
      </p:pic>
      <p:sp>
        <p:nvSpPr>
          <p:cNvPr id="68" name="Google Shape;68;p1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B1A53"/>
              </a:buClr>
              <a:buSzPts val="3200"/>
              <a:buFont typeface="Public Sans"/>
              <a:buNone/>
              <a:defRPr b="1" i="0" sz="3200" u="none" cap="none" strike="noStrike">
                <a:solidFill>
                  <a:srgbClr val="3B1A53"/>
                </a:solidFill>
                <a:latin typeface="Public Sans"/>
                <a:ea typeface="Public Sans"/>
                <a:cs typeface="Public Sans"/>
                <a:sym typeface="Public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15000"/>
              </a:lnSpc>
              <a:spcBef>
                <a:spcPts val="0"/>
              </a:spcBef>
              <a:spcAft>
                <a:spcPts val="0"/>
              </a:spcAft>
              <a:buClr>
                <a:srgbClr val="C44B27"/>
              </a:buClr>
              <a:buSzPts val="2200"/>
              <a:buFont typeface="Public Sans"/>
              <a:buChar char="●"/>
              <a:defRPr b="0" i="0" sz="2200" u="none" cap="none" strike="noStrike">
                <a:solidFill>
                  <a:srgbClr val="4D4D4F"/>
                </a:solidFill>
                <a:latin typeface="Public Sans"/>
                <a:ea typeface="Public Sans"/>
                <a:cs typeface="Public Sans"/>
                <a:sym typeface="Public Sans"/>
              </a:defRPr>
            </a:lvl1pPr>
            <a:lvl2pPr indent="-317500" lvl="1" marL="914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2pPr>
            <a:lvl3pPr indent="-317500" lvl="2" marL="1371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3pPr>
            <a:lvl4pPr indent="-317500" lvl="3" marL="1828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4pPr>
            <a:lvl5pPr indent="-317500" lvl="4" marL="22860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5pPr>
            <a:lvl6pPr indent="-317500" lvl="5" marL="27432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6pPr>
            <a:lvl7pPr indent="-317500" lvl="6" marL="32004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7pPr>
            <a:lvl8pPr indent="-317500" lvl="7" marL="36576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8pPr>
            <a:lvl9pPr indent="-317500" lvl="8" marL="4114800" marR="0" rtl="0" algn="l">
              <a:lnSpc>
                <a:spcPct val="115000"/>
              </a:lnSpc>
              <a:spcBef>
                <a:spcPts val="0"/>
              </a:spcBef>
              <a:spcAft>
                <a:spcPts val="0"/>
              </a:spcAft>
              <a:buClr>
                <a:srgbClr val="4D4D4F"/>
              </a:buClr>
              <a:buSzPts val="1400"/>
              <a:buFont typeface="Public Sans"/>
              <a:buChar char="■"/>
              <a:defRPr b="0" i="0" sz="1400" u="none" cap="none" strike="noStrike">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Ruth.Caillouet@la.gov" TargetMode="External"/><Relationship Id="rId4" Type="http://schemas.openxmlformats.org/officeDocument/2006/relationships/hyperlink" Target="mailto:Kathleen.Judy@la.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mailto:Ruth.caillouet@la.gov" TargetMode="Externa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www.louisianabelieves.com/docs/default-source/assessment-guidance/leap-ela-guidebooks-iap-operational-assessment-guide---grades-5-6-7-8.pdf?sfvrsn=c4a6018_2urce/assessment-guidance/leap-ela-guidebooks-assessment-guide-grades-6-7-8.pdf?sfvrsn=a23f6218_4" TargetMode="External"/><Relationship Id="rId4" Type="http://schemas.openxmlformats.org/officeDocument/2006/relationships/hyperlink" Target="https://www.louisianabelieves.com/docs/default-source/assessment-guidance/iap-guidance-for-score-reports.pdf?sfvrsn=53886518_6" TargetMode="External"/><Relationship Id="rId5" Type="http://schemas.openxmlformats.org/officeDocument/2006/relationships/hyperlink" Target="https://www.louisianabelieves.com/docs/default-source/assessment-guidance/iap-guidance-for-score-reports.pdf?sfvrsn=53886518_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1"/>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Innovative Assessment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Professional Learning Series</a:t>
            </a:r>
            <a:r>
              <a:rPr lang="en">
                <a:solidFill>
                  <a:schemeClr val="dk1"/>
                </a:solidFill>
              </a:rPr>
              <a:t> </a:t>
            </a:r>
            <a:endParaRPr>
              <a:solidFill>
                <a:schemeClr val="dk1"/>
              </a:solidFill>
            </a:endParaRPr>
          </a:p>
          <a:p>
            <a:pPr indent="0" lvl="0" marL="0" rtl="0" algn="l">
              <a:lnSpc>
                <a:spcPct val="100000"/>
              </a:lnSpc>
              <a:spcBef>
                <a:spcPts val="0"/>
              </a:spcBef>
              <a:spcAft>
                <a:spcPts val="0"/>
              </a:spcAft>
              <a:buSzPts val="3200"/>
              <a:buNone/>
            </a:pPr>
            <a:r>
              <a:t/>
            </a:r>
            <a:endParaRPr>
              <a:solidFill>
                <a:schemeClr val="dk1"/>
              </a:solidFill>
            </a:endParaRPr>
          </a:p>
        </p:txBody>
      </p:sp>
      <p:sp>
        <p:nvSpPr>
          <p:cNvPr id="74" name="Google Shape;74;p11"/>
          <p:cNvSpPr txBox="1"/>
          <p:nvPr>
            <p:ph idx="1" type="subTitle"/>
          </p:nvPr>
        </p:nvSpPr>
        <p:spPr>
          <a:xfrm>
            <a:off x="493775" y="1914275"/>
            <a:ext cx="8520600" cy="6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solidFill>
                  <a:schemeClr val="dk1"/>
                </a:solidFill>
              </a:rPr>
              <a:t>Session 3: Understanding Item Types:</a:t>
            </a:r>
            <a:endParaRPr>
              <a:solidFill>
                <a:schemeClr val="dk1"/>
              </a:solidFill>
            </a:endParaRPr>
          </a:p>
          <a:p>
            <a:pPr indent="0" lvl="0" marL="0" rtl="0" algn="l">
              <a:lnSpc>
                <a:spcPct val="100000"/>
              </a:lnSpc>
              <a:spcBef>
                <a:spcPts val="0"/>
              </a:spcBef>
              <a:spcAft>
                <a:spcPts val="0"/>
              </a:spcAft>
              <a:buSzPts val="1600"/>
              <a:buNone/>
            </a:pPr>
            <a:r>
              <a:rPr lang="en">
                <a:solidFill>
                  <a:schemeClr val="dk1"/>
                </a:solidFill>
              </a:rPr>
              <a:t>Selected-Response and Constructed Response</a:t>
            </a:r>
            <a:endParaRPr>
              <a:solidFill>
                <a:schemeClr val="dk1"/>
              </a:solidFill>
            </a:endParaRPr>
          </a:p>
        </p:txBody>
      </p:sp>
      <p:sp>
        <p:nvSpPr>
          <p:cNvPr id="75" name="Google Shape;75;p11"/>
          <p:cNvSpPr txBox="1"/>
          <p:nvPr>
            <p:ph idx="2" type="subTitle"/>
          </p:nvPr>
        </p:nvSpPr>
        <p:spPr>
          <a:xfrm>
            <a:off x="4765117" y="4439425"/>
            <a:ext cx="3859200" cy="452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200"/>
              </a:spcAft>
              <a:buSzPts val="1400"/>
              <a:buNone/>
            </a:pPr>
            <a:r>
              <a:rPr lang="en"/>
              <a:t>November 2023</a:t>
            </a:r>
            <a:endParaRPr/>
          </a:p>
        </p:txBody>
      </p:sp>
      <p:sp>
        <p:nvSpPr>
          <p:cNvPr id="76" name="Google Shape;76;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44" name="Google Shape;144;p20"/>
          <p:cNvPicPr preferRelativeResize="0"/>
          <p:nvPr/>
        </p:nvPicPr>
        <p:blipFill rotWithShape="1">
          <a:blip r:embed="rId3">
            <a:alphaModFix/>
          </a:blip>
          <a:srcRect b="0" l="0" r="0" t="13149"/>
          <a:stretch/>
        </p:blipFill>
        <p:spPr>
          <a:xfrm>
            <a:off x="2140175" y="232975"/>
            <a:ext cx="5279129" cy="3512100"/>
          </a:xfrm>
          <a:prstGeom prst="rect">
            <a:avLst/>
          </a:prstGeom>
          <a:noFill/>
          <a:ln cap="flat" cmpd="sng" w="28575">
            <a:solidFill>
              <a:srgbClr val="434343"/>
            </a:solidFill>
            <a:prstDash val="solid"/>
            <a:round/>
            <a:headEnd len="sm" w="sm" type="none"/>
            <a:tailEnd len="sm" w="sm" type="none"/>
          </a:ln>
        </p:spPr>
      </p:pic>
      <p:sp>
        <p:nvSpPr>
          <p:cNvPr id="145" name="Google Shape;145;p20"/>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4</a:t>
            </a:r>
            <a:endParaRPr b="1" sz="1300">
              <a:solidFill>
                <a:srgbClr val="FFFFFF"/>
              </a:solidFill>
              <a:latin typeface="Calibri"/>
              <a:ea typeface="Calibri"/>
              <a:cs typeface="Calibri"/>
              <a:sym typeface="Calibri"/>
            </a:endParaRPr>
          </a:p>
        </p:txBody>
      </p:sp>
      <p:sp>
        <p:nvSpPr>
          <p:cNvPr id="146" name="Google Shape;146;p20"/>
          <p:cNvSpPr txBox="1"/>
          <p:nvPr/>
        </p:nvSpPr>
        <p:spPr>
          <a:xfrm rot="-322720">
            <a:off x="5681821" y="685942"/>
            <a:ext cx="819307" cy="40016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WHAT</a:t>
            </a:r>
            <a:r>
              <a:rPr lang="en">
                <a:latin typeface="Manjari"/>
                <a:ea typeface="Manjari"/>
                <a:cs typeface="Manjari"/>
                <a:sym typeface="Manjari"/>
              </a:rPr>
              <a:t> </a:t>
            </a:r>
            <a:endParaRPr>
              <a:latin typeface="Manjari"/>
              <a:ea typeface="Manjari"/>
              <a:cs typeface="Manjari"/>
              <a:sym typeface="Manjari"/>
            </a:endParaRPr>
          </a:p>
        </p:txBody>
      </p:sp>
      <p:sp>
        <p:nvSpPr>
          <p:cNvPr id="147" name="Google Shape;147;p20"/>
          <p:cNvSpPr txBox="1"/>
          <p:nvPr/>
        </p:nvSpPr>
        <p:spPr>
          <a:xfrm rot="-495104">
            <a:off x="3648887" y="939541"/>
            <a:ext cx="819383" cy="40016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HOW</a:t>
            </a:r>
            <a:r>
              <a:rPr lang="en">
                <a:latin typeface="Calibri"/>
                <a:ea typeface="Calibri"/>
                <a:cs typeface="Calibri"/>
                <a:sym typeface="Calibri"/>
              </a:rPr>
              <a:t> </a:t>
            </a:r>
            <a:endParaRPr>
              <a:latin typeface="Calibri"/>
              <a:ea typeface="Calibri"/>
              <a:cs typeface="Calibri"/>
              <a:sym typeface="Calibri"/>
            </a:endParaRPr>
          </a:p>
        </p:txBody>
      </p:sp>
      <p:sp>
        <p:nvSpPr>
          <p:cNvPr id="148" name="Google Shape;148;p20"/>
          <p:cNvSpPr/>
          <p:nvPr/>
        </p:nvSpPr>
        <p:spPr>
          <a:xfrm>
            <a:off x="3639775" y="1365450"/>
            <a:ext cx="1236900" cy="1875000"/>
          </a:xfrm>
          <a:prstGeom prst="ellipse">
            <a:avLst/>
          </a:prstGeom>
          <a:noFill/>
          <a:ln cap="flat" cmpd="sng" w="38100">
            <a:solidFill>
              <a:srgbClr val="47A8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5937450" y="1034075"/>
            <a:ext cx="1236900" cy="1875000"/>
          </a:xfrm>
          <a:prstGeom prst="ellipse">
            <a:avLst/>
          </a:prstGeom>
          <a:noFill/>
          <a:ln cap="flat" cmpd="sng" w="38100">
            <a:solidFill>
              <a:srgbClr val="47A8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txBox="1"/>
          <p:nvPr>
            <p:ph type="title"/>
          </p:nvPr>
        </p:nvSpPr>
        <p:spPr>
          <a:xfrm>
            <a:off x="12585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Reader’s Circles for Literary Texts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156" name="Google Shape;156;p21"/>
          <p:cNvGraphicFramePr/>
          <p:nvPr/>
        </p:nvGraphicFramePr>
        <p:xfrm>
          <a:off x="355275" y="1381225"/>
          <a:ext cx="3000000" cy="3000000"/>
        </p:xfrm>
        <a:graphic>
          <a:graphicData uri="http://schemas.openxmlformats.org/drawingml/2006/table">
            <a:tbl>
              <a:tblPr>
                <a:noFill/>
                <a:tableStyleId>{FA3815CB-7D31-453A-885C-BC4F05F2E4B8}</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Sample Selected-Response Items</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Constructed Response Items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157" name="Google Shape;157;p21"/>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ctrTitle"/>
          </p:nvPr>
        </p:nvSpPr>
        <p:spPr>
          <a:xfrm>
            <a:off x="421725" y="131075"/>
            <a:ext cx="8221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Item Types </a:t>
            </a:r>
            <a:endParaRPr>
              <a:solidFill>
                <a:schemeClr val="dk1"/>
              </a:solidFill>
            </a:endParaRPr>
          </a:p>
          <a:p>
            <a:pPr indent="0" lvl="0" marL="0" rtl="0" algn="l">
              <a:lnSpc>
                <a:spcPct val="100000"/>
              </a:lnSpc>
              <a:spcBef>
                <a:spcPts val="0"/>
              </a:spcBef>
              <a:spcAft>
                <a:spcPts val="0"/>
              </a:spcAft>
              <a:buSzPts val="3200"/>
              <a:buNone/>
            </a:pPr>
            <a:r>
              <a:t/>
            </a:r>
            <a:endParaRPr>
              <a:solidFill>
                <a:schemeClr val="dk1"/>
              </a:solidFill>
            </a:endParaRPr>
          </a:p>
        </p:txBody>
      </p:sp>
      <p:sp>
        <p:nvSpPr>
          <p:cNvPr id="163" name="Google Shape;163;p2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64" name="Google Shape;164;p22"/>
          <p:cNvPicPr preferRelativeResize="0"/>
          <p:nvPr/>
        </p:nvPicPr>
        <p:blipFill>
          <a:blip r:embed="rId3">
            <a:alphaModFix/>
          </a:blip>
          <a:stretch>
            <a:fillRect/>
          </a:stretch>
        </p:blipFill>
        <p:spPr>
          <a:xfrm>
            <a:off x="734200" y="893075"/>
            <a:ext cx="5449483" cy="3925375"/>
          </a:xfrm>
          <a:prstGeom prst="rect">
            <a:avLst/>
          </a:prstGeom>
          <a:noFill/>
          <a:ln cap="flat" cmpd="sng" w="19050">
            <a:solidFill>
              <a:srgbClr val="434343"/>
            </a:solidFill>
            <a:prstDash val="solid"/>
            <a:round/>
            <a:headEnd len="sm" w="sm" type="none"/>
            <a:tailEnd len="sm" w="sm" type="none"/>
          </a:ln>
        </p:spPr>
      </p:pic>
      <p:sp>
        <p:nvSpPr>
          <p:cNvPr id="165" name="Google Shape;165;p22"/>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9</a:t>
            </a:r>
            <a:endParaRPr b="1" sz="13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Sample Items </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171" name="Google Shape;171;p23"/>
          <p:cNvSpPr txBox="1"/>
          <p:nvPr>
            <p:ph idx="1" type="body"/>
          </p:nvPr>
        </p:nvSpPr>
        <p:spPr>
          <a:xfrm>
            <a:off x="972575" y="1046375"/>
            <a:ext cx="6806100" cy="28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0"/>
              </a:spcBef>
              <a:spcAft>
                <a:spcPts val="0"/>
              </a:spcAft>
              <a:buSzPts val="1800"/>
              <a:buNone/>
            </a:pPr>
            <a:r>
              <a:t/>
            </a:r>
            <a:endParaRPr sz="1600">
              <a:solidFill>
                <a:schemeClr val="dk2"/>
              </a:solidFill>
              <a:latin typeface="Calibri"/>
              <a:ea typeface="Calibri"/>
              <a:cs typeface="Calibri"/>
              <a:sym typeface="Calibri"/>
            </a:endParaRPr>
          </a:p>
          <a:p>
            <a:pPr indent="0" lvl="0" marL="0" rtl="0" algn="l">
              <a:spcBef>
                <a:spcPts val="700"/>
              </a:spcBef>
              <a:spcAft>
                <a:spcPts val="0"/>
              </a:spcAft>
              <a:buNone/>
            </a:pPr>
            <a:r>
              <a:rPr lang="en">
                <a:solidFill>
                  <a:schemeClr val="dk1"/>
                </a:solidFill>
              </a:rPr>
              <a:t>At this time, </a:t>
            </a:r>
            <a:endParaRPr>
              <a:solidFill>
                <a:schemeClr val="dk1"/>
              </a:solidFill>
            </a:endParaRPr>
          </a:p>
          <a:p>
            <a:pPr indent="-304800" lvl="0" marL="457200" rtl="0" algn="l">
              <a:spcBef>
                <a:spcPts val="1000"/>
              </a:spcBef>
              <a:spcAft>
                <a:spcPts val="0"/>
              </a:spcAft>
              <a:buClr>
                <a:schemeClr val="dk1"/>
              </a:buClr>
              <a:buSzPts val="1200"/>
              <a:buFont typeface="Public Sans"/>
              <a:buChar char="●"/>
            </a:pPr>
            <a:r>
              <a:rPr lang="en">
                <a:solidFill>
                  <a:schemeClr val="dk1"/>
                </a:solidFill>
              </a:rPr>
              <a:t>re-read the passages from </a:t>
            </a:r>
            <a:r>
              <a:rPr i="1" lang="en">
                <a:solidFill>
                  <a:schemeClr val="dk1"/>
                </a:solidFill>
              </a:rPr>
              <a:t>The Heretic’s Daughter</a:t>
            </a:r>
            <a:r>
              <a:rPr lang="en">
                <a:solidFill>
                  <a:schemeClr val="dk1"/>
                </a:solidFill>
              </a:rPr>
              <a:t>, </a:t>
            </a:r>
            <a:endParaRPr>
              <a:solidFill>
                <a:schemeClr val="dk1"/>
              </a:solidFill>
            </a:endParaRPr>
          </a:p>
          <a:p>
            <a:pPr indent="-304800" lvl="0" marL="457200" rtl="0" algn="l">
              <a:spcBef>
                <a:spcPts val="0"/>
              </a:spcBef>
              <a:spcAft>
                <a:spcPts val="0"/>
              </a:spcAft>
              <a:buClr>
                <a:schemeClr val="dk1"/>
              </a:buClr>
              <a:buSzPts val="1200"/>
              <a:buFont typeface="Public Sans"/>
              <a:buChar char="●"/>
            </a:pPr>
            <a:r>
              <a:rPr lang="en">
                <a:solidFill>
                  <a:schemeClr val="dk1"/>
                </a:solidFill>
              </a:rPr>
              <a:t>take notes about the following elements of the text: </a:t>
            </a:r>
            <a:r>
              <a:rPr lang="en">
                <a:solidFill>
                  <a:schemeClr val="dk1"/>
                </a:solidFill>
                <a:highlight>
                  <a:srgbClr val="9AB185"/>
                </a:highlight>
              </a:rPr>
              <a:t>setting</a:t>
            </a:r>
            <a:r>
              <a:rPr lang="en">
                <a:solidFill>
                  <a:schemeClr val="dk1"/>
                </a:solidFill>
              </a:rPr>
              <a:t>, </a:t>
            </a:r>
            <a:r>
              <a:rPr lang="en">
                <a:solidFill>
                  <a:schemeClr val="dk1"/>
                </a:solidFill>
                <a:highlight>
                  <a:srgbClr val="F6B26B"/>
                </a:highlight>
              </a:rPr>
              <a:t>characters</a:t>
            </a:r>
            <a:r>
              <a:rPr lang="en">
                <a:solidFill>
                  <a:schemeClr val="dk1"/>
                </a:solidFill>
              </a:rPr>
              <a:t>, and </a:t>
            </a:r>
            <a:r>
              <a:rPr lang="en">
                <a:solidFill>
                  <a:schemeClr val="dk1"/>
                </a:solidFill>
                <a:highlight>
                  <a:srgbClr val="FFE599"/>
                </a:highlight>
              </a:rPr>
              <a:t>conflict</a:t>
            </a:r>
            <a:r>
              <a:rPr lang="en">
                <a:solidFill>
                  <a:schemeClr val="dk1"/>
                </a:solidFill>
              </a:rPr>
              <a:t>, and</a:t>
            </a:r>
            <a:endParaRPr>
              <a:solidFill>
                <a:schemeClr val="dk1"/>
              </a:solidFill>
            </a:endParaRPr>
          </a:p>
          <a:p>
            <a:pPr indent="-304800" lvl="0" marL="457200" rtl="0" algn="l">
              <a:spcBef>
                <a:spcPts val="0"/>
              </a:spcBef>
              <a:spcAft>
                <a:spcPts val="0"/>
              </a:spcAft>
              <a:buClr>
                <a:schemeClr val="dk1"/>
              </a:buClr>
              <a:buSzPts val="1200"/>
              <a:buFont typeface="Public Sans"/>
              <a:buChar char="●"/>
            </a:pPr>
            <a:r>
              <a:rPr lang="en">
                <a:solidFill>
                  <a:schemeClr val="dk1"/>
                </a:solidFill>
              </a:rPr>
              <a:t>answer the questions on pp. 16 and 17 of the IAP Assessment Guide. </a:t>
            </a:r>
            <a:endParaRPr>
              <a:solidFill>
                <a:schemeClr val="dk1"/>
              </a:solidFill>
            </a:endParaRPr>
          </a:p>
          <a:p>
            <a:pPr indent="0" lvl="0" marL="457200" rtl="0" algn="l">
              <a:lnSpc>
                <a:spcPct val="115000"/>
              </a:lnSpc>
              <a:spcBef>
                <a:spcPts val="1000"/>
              </a:spcBef>
              <a:spcAft>
                <a:spcPts val="0"/>
              </a:spcAft>
              <a:buNone/>
            </a:pPr>
            <a:r>
              <a:t/>
            </a:r>
            <a:endParaRPr sz="1400">
              <a:solidFill>
                <a:schemeClr val="dk2"/>
              </a:solidFill>
            </a:endParaRPr>
          </a:p>
        </p:txBody>
      </p:sp>
      <p:sp>
        <p:nvSpPr>
          <p:cNvPr id="172" name="Google Shape;172;p2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173" name="Google Shape;173;p23"/>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a:t>
            </a:r>
            <a:r>
              <a:rPr b="1" lang="en" sz="1300">
                <a:solidFill>
                  <a:srgbClr val="FFFFFF"/>
                </a:solidFill>
                <a:latin typeface="Calibri"/>
                <a:ea typeface="Calibri"/>
                <a:cs typeface="Calibri"/>
                <a:sym typeface="Calibri"/>
              </a:rPr>
              <a:t>p. 16-17</a:t>
            </a:r>
            <a:endParaRPr b="1" sz="13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title"/>
          </p:nvPr>
        </p:nvSpPr>
        <p:spPr>
          <a:xfrm>
            <a:off x="311700" y="135350"/>
            <a:ext cx="8520600" cy="8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Items </a:t>
            </a:r>
            <a:endParaRPr/>
          </a:p>
        </p:txBody>
      </p:sp>
      <p:sp>
        <p:nvSpPr>
          <p:cNvPr id="179" name="Google Shape;179;p2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4"/>
          <p:cNvPicPr preferRelativeResize="0"/>
          <p:nvPr/>
        </p:nvPicPr>
        <p:blipFill>
          <a:blip r:embed="rId3">
            <a:alphaModFix/>
          </a:blip>
          <a:stretch>
            <a:fillRect/>
          </a:stretch>
        </p:blipFill>
        <p:spPr>
          <a:xfrm>
            <a:off x="1814447" y="733075"/>
            <a:ext cx="5247199" cy="3913975"/>
          </a:xfrm>
          <a:prstGeom prst="rect">
            <a:avLst/>
          </a:prstGeom>
          <a:noFill/>
          <a:ln cap="flat" cmpd="sng" w="19050">
            <a:solidFill>
              <a:schemeClr val="dk2"/>
            </a:solidFill>
            <a:prstDash val="solid"/>
            <a:round/>
            <a:headEnd len="sm" w="sm" type="none"/>
            <a:tailEnd len="sm" w="sm" type="none"/>
          </a:ln>
        </p:spPr>
      </p:pic>
      <p:sp>
        <p:nvSpPr>
          <p:cNvPr id="181" name="Google Shape;181;p24"/>
          <p:cNvSpPr txBox="1"/>
          <p:nvPr/>
        </p:nvSpPr>
        <p:spPr>
          <a:xfrm>
            <a:off x="2201025" y="1817150"/>
            <a:ext cx="117000" cy="2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311700" y="195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Items </a:t>
            </a:r>
            <a:endParaRPr/>
          </a:p>
        </p:txBody>
      </p:sp>
      <p:sp>
        <p:nvSpPr>
          <p:cNvPr id="187" name="Google Shape;187;p2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88" name="Google Shape;188;p25"/>
          <p:cNvPicPr preferRelativeResize="0"/>
          <p:nvPr/>
        </p:nvPicPr>
        <p:blipFill rotWithShape="1">
          <a:blip r:embed="rId3">
            <a:alphaModFix/>
          </a:blip>
          <a:srcRect b="2334" l="0" r="2562" t="0"/>
          <a:stretch/>
        </p:blipFill>
        <p:spPr>
          <a:xfrm>
            <a:off x="1865000" y="756500"/>
            <a:ext cx="5247199" cy="38937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Sample Items </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194" name="Google Shape;194;p26"/>
          <p:cNvSpPr txBox="1"/>
          <p:nvPr>
            <p:ph idx="1" type="body"/>
          </p:nvPr>
        </p:nvSpPr>
        <p:spPr>
          <a:xfrm>
            <a:off x="972575" y="1046375"/>
            <a:ext cx="6806100" cy="28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0"/>
              </a:spcBef>
              <a:spcAft>
                <a:spcPts val="0"/>
              </a:spcAft>
              <a:buSzPts val="1800"/>
              <a:buNone/>
            </a:pPr>
            <a:r>
              <a:t/>
            </a:r>
            <a:endParaRPr sz="1600">
              <a:solidFill>
                <a:schemeClr val="dk2"/>
              </a:solidFill>
              <a:latin typeface="Calibri"/>
              <a:ea typeface="Calibri"/>
              <a:cs typeface="Calibri"/>
              <a:sym typeface="Calibri"/>
            </a:endParaRPr>
          </a:p>
          <a:p>
            <a:pPr indent="0" lvl="0" marL="0" rtl="0" algn="l">
              <a:spcBef>
                <a:spcPts val="700"/>
              </a:spcBef>
              <a:spcAft>
                <a:spcPts val="0"/>
              </a:spcAft>
              <a:buNone/>
            </a:pPr>
            <a:r>
              <a:rPr lang="en">
                <a:solidFill>
                  <a:schemeClr val="dk1"/>
                </a:solidFill>
              </a:rPr>
              <a:t>At this time, </a:t>
            </a:r>
            <a:endParaRPr>
              <a:solidFill>
                <a:schemeClr val="dk1"/>
              </a:solidFill>
            </a:endParaRPr>
          </a:p>
          <a:p>
            <a:pPr indent="-304800" lvl="0" marL="457200" rtl="0" algn="l">
              <a:spcBef>
                <a:spcPts val="1000"/>
              </a:spcBef>
              <a:spcAft>
                <a:spcPts val="0"/>
              </a:spcAft>
              <a:buClr>
                <a:schemeClr val="dk1"/>
              </a:buClr>
              <a:buSzPts val="1200"/>
              <a:buFont typeface="Public Sans"/>
              <a:buChar char="●"/>
            </a:pPr>
            <a:r>
              <a:rPr lang="en">
                <a:solidFill>
                  <a:schemeClr val="dk1"/>
                </a:solidFill>
              </a:rPr>
              <a:t>make a poster with your group based on your assignment: focusing on </a:t>
            </a:r>
            <a:r>
              <a:rPr lang="en">
                <a:solidFill>
                  <a:schemeClr val="dk1"/>
                </a:solidFill>
                <a:highlight>
                  <a:srgbClr val="9AB185"/>
                </a:highlight>
              </a:rPr>
              <a:t>setting</a:t>
            </a:r>
            <a:r>
              <a:rPr lang="en">
                <a:solidFill>
                  <a:schemeClr val="dk1"/>
                </a:solidFill>
              </a:rPr>
              <a:t>, </a:t>
            </a:r>
            <a:r>
              <a:rPr lang="en">
                <a:solidFill>
                  <a:schemeClr val="dk1"/>
                </a:solidFill>
                <a:highlight>
                  <a:srgbClr val="F6B26B"/>
                </a:highlight>
              </a:rPr>
              <a:t>characters</a:t>
            </a:r>
            <a:r>
              <a:rPr lang="en">
                <a:solidFill>
                  <a:schemeClr val="dk1"/>
                </a:solidFill>
              </a:rPr>
              <a:t>, and </a:t>
            </a:r>
            <a:r>
              <a:rPr lang="en">
                <a:solidFill>
                  <a:schemeClr val="dk1"/>
                </a:solidFill>
                <a:highlight>
                  <a:srgbClr val="FFE599"/>
                </a:highlight>
              </a:rPr>
              <a:t>conflict.</a:t>
            </a:r>
            <a:r>
              <a:rPr lang="en">
                <a:solidFill>
                  <a:schemeClr val="dk1"/>
                </a:solidFill>
              </a:rPr>
              <a:t> Share your observations about your assigned literary element. </a:t>
            </a:r>
            <a:endParaRPr>
              <a:solidFill>
                <a:schemeClr val="dk1"/>
              </a:solidFill>
            </a:endParaRPr>
          </a:p>
          <a:p>
            <a:pPr indent="-304800" lvl="0" marL="457200" rtl="0" algn="l">
              <a:spcBef>
                <a:spcPts val="0"/>
              </a:spcBef>
              <a:spcAft>
                <a:spcPts val="0"/>
              </a:spcAft>
              <a:buClr>
                <a:schemeClr val="dk1"/>
              </a:buClr>
              <a:buSzPts val="1200"/>
              <a:buFont typeface="Public Sans"/>
              <a:buChar char="●"/>
            </a:pPr>
            <a:r>
              <a:rPr lang="en">
                <a:solidFill>
                  <a:schemeClr val="dk1"/>
                </a:solidFill>
              </a:rPr>
              <a:t>consider how students’ background knowledge would have aided them as they approached the text and items. </a:t>
            </a:r>
            <a:endParaRPr>
              <a:solidFill>
                <a:schemeClr val="dk1"/>
              </a:solidFill>
            </a:endParaRPr>
          </a:p>
          <a:p>
            <a:pPr indent="0" lvl="0" marL="457200" rtl="0" algn="l">
              <a:lnSpc>
                <a:spcPct val="115000"/>
              </a:lnSpc>
              <a:spcBef>
                <a:spcPts val="1000"/>
              </a:spcBef>
              <a:spcAft>
                <a:spcPts val="0"/>
              </a:spcAft>
              <a:buNone/>
            </a:pPr>
            <a:r>
              <a:t/>
            </a:r>
            <a:endParaRPr sz="1400">
              <a:solidFill>
                <a:schemeClr val="dk2"/>
              </a:solidFill>
            </a:endParaRPr>
          </a:p>
        </p:txBody>
      </p:sp>
      <p:sp>
        <p:nvSpPr>
          <p:cNvPr id="195" name="Google Shape;195;p2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196" name="Google Shape;196;p26"/>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a:t>
            </a:r>
            <a:r>
              <a:rPr b="1" lang="en" sz="1300">
                <a:solidFill>
                  <a:srgbClr val="FFFFFF"/>
                </a:solidFill>
                <a:latin typeface="Calibri"/>
                <a:ea typeface="Calibri"/>
                <a:cs typeface="Calibri"/>
                <a:sym typeface="Calibri"/>
              </a:rPr>
              <a:t>p. 16-17</a:t>
            </a:r>
            <a:endParaRPr b="1" sz="13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202" name="Google Shape;202;p27"/>
          <p:cNvGraphicFramePr/>
          <p:nvPr/>
        </p:nvGraphicFramePr>
        <p:xfrm>
          <a:off x="355275" y="1381225"/>
          <a:ext cx="3000000" cy="3000000"/>
        </p:xfrm>
        <a:graphic>
          <a:graphicData uri="http://schemas.openxmlformats.org/drawingml/2006/table">
            <a:tbl>
              <a:tblPr>
                <a:noFill/>
                <a:tableStyleId>{FA3815CB-7D31-453A-885C-BC4F05F2E4B8}</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Sample Selected-Response Items</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Constructed Response Items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bl>
          </a:graphicData>
        </a:graphic>
      </p:graphicFrame>
      <p:sp>
        <p:nvSpPr>
          <p:cNvPr id="203" name="Google Shape;203;p2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ctrTitle"/>
          </p:nvPr>
        </p:nvSpPr>
        <p:spPr>
          <a:xfrm>
            <a:off x="421725" y="593475"/>
            <a:ext cx="8221200" cy="93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chemeClr val="dk1"/>
                </a:solidFill>
              </a:rPr>
              <a:t>Constructed Response</a:t>
            </a:r>
            <a:endParaRPr>
              <a:solidFill>
                <a:schemeClr val="dk1"/>
              </a:solidFill>
            </a:endParaRPr>
          </a:p>
        </p:txBody>
      </p:sp>
      <p:sp>
        <p:nvSpPr>
          <p:cNvPr id="209" name="Google Shape;209;p28"/>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sz="1800"/>
              <a:t>Sample CR for Grades 6, 7, 8 Only </a:t>
            </a:r>
            <a:endParaRPr sz="1800"/>
          </a:p>
        </p:txBody>
      </p:sp>
      <p:sp>
        <p:nvSpPr>
          <p:cNvPr id="210" name="Google Shape;210;p2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11" name="Google Shape;211;p28"/>
          <p:cNvSpPr txBox="1"/>
          <p:nvPr/>
        </p:nvSpPr>
        <p:spPr>
          <a:xfrm>
            <a:off x="7992100" y="78000"/>
            <a:ext cx="934200" cy="754200"/>
          </a:xfrm>
          <a:prstGeom prst="rect">
            <a:avLst/>
          </a:prstGeom>
          <a:solidFill>
            <a:srgbClr val="385463"/>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Assessment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a:t>
            </a:r>
            <a:r>
              <a:rPr b="1" lang="en" sz="1300">
                <a:solidFill>
                  <a:srgbClr val="FFFFFF"/>
                </a:solidFill>
                <a:latin typeface="Calibri"/>
                <a:ea typeface="Calibri"/>
                <a:cs typeface="Calibri"/>
                <a:sym typeface="Calibri"/>
              </a:rPr>
              <a:t>. 19</a:t>
            </a:r>
            <a:endParaRPr b="1" sz="1300">
              <a:solidFill>
                <a:srgbClr val="FFFFFF"/>
              </a:solidFill>
              <a:latin typeface="Calibri"/>
              <a:ea typeface="Calibri"/>
              <a:cs typeface="Calibri"/>
              <a:sym typeface="Calibri"/>
            </a:endParaRPr>
          </a:p>
        </p:txBody>
      </p:sp>
      <p:pic>
        <p:nvPicPr>
          <p:cNvPr id="212" name="Google Shape;212;p28"/>
          <p:cNvPicPr preferRelativeResize="0"/>
          <p:nvPr/>
        </p:nvPicPr>
        <p:blipFill>
          <a:blip r:embed="rId3">
            <a:alphaModFix/>
          </a:blip>
          <a:stretch>
            <a:fillRect/>
          </a:stretch>
        </p:blipFill>
        <p:spPr>
          <a:xfrm>
            <a:off x="225" y="1945868"/>
            <a:ext cx="9144000" cy="2125014"/>
          </a:xfrm>
          <a:prstGeom prst="rect">
            <a:avLst/>
          </a:prstGeom>
          <a:noFill/>
          <a:ln cap="flat" cmpd="sng" w="19050">
            <a:solidFill>
              <a:srgbClr val="434343"/>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311700" y="333175"/>
            <a:ext cx="8520600" cy="68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chemeClr val="dk1"/>
                </a:solidFill>
              </a:rPr>
              <a:t>Constructed Response Rubric </a:t>
            </a:r>
            <a:endParaRPr>
              <a:solidFill>
                <a:schemeClr val="dk1"/>
              </a:solidFill>
            </a:endParaRPr>
          </a:p>
        </p:txBody>
      </p:sp>
      <p:sp>
        <p:nvSpPr>
          <p:cNvPr id="218" name="Google Shape;218;p2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9" name="Google Shape;219;p29"/>
          <p:cNvPicPr preferRelativeResize="0"/>
          <p:nvPr/>
        </p:nvPicPr>
        <p:blipFill rotWithShape="1">
          <a:blip r:embed="rId3">
            <a:alphaModFix/>
          </a:blip>
          <a:srcRect b="0" l="0" r="0" t="16680"/>
          <a:stretch/>
        </p:blipFill>
        <p:spPr>
          <a:xfrm>
            <a:off x="600125" y="1463500"/>
            <a:ext cx="6396599" cy="3032198"/>
          </a:xfrm>
          <a:prstGeom prst="rect">
            <a:avLst/>
          </a:prstGeom>
          <a:noFill/>
          <a:ln cap="flat" cmpd="sng" w="19050">
            <a:solidFill>
              <a:srgbClr val="434343"/>
            </a:solidFill>
            <a:prstDash val="solid"/>
            <a:round/>
            <a:headEnd len="sm" w="sm" type="none"/>
            <a:tailEnd len="sm" w="sm" type="none"/>
          </a:ln>
        </p:spPr>
      </p:pic>
      <p:sp>
        <p:nvSpPr>
          <p:cNvPr id="220" name="Google Shape;220;p29"/>
          <p:cNvSpPr txBox="1"/>
          <p:nvPr>
            <p:ph idx="1" type="body"/>
          </p:nvPr>
        </p:nvSpPr>
        <p:spPr>
          <a:xfrm>
            <a:off x="311700" y="911100"/>
            <a:ext cx="8520600" cy="33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Grades 6, 7, 8 </a:t>
            </a:r>
            <a:r>
              <a:rPr lang="en"/>
              <a:t>only </a:t>
            </a:r>
            <a:endParaRPr/>
          </a:p>
        </p:txBody>
      </p:sp>
      <p:sp>
        <p:nvSpPr>
          <p:cNvPr id="221" name="Google Shape;221;p29"/>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 14</a:t>
            </a:r>
            <a:endParaRPr b="1" sz="13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Professional Learning Series </a:t>
            </a:r>
            <a:endParaRPr>
              <a:solidFill>
                <a:schemeClr val="dk1"/>
              </a:solidFill>
            </a:endParaRPr>
          </a:p>
        </p:txBody>
      </p:sp>
      <p:sp>
        <p:nvSpPr>
          <p:cNvPr id="82" name="Google Shape;82;p1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83" name="Google Shape;83;p12"/>
          <p:cNvSpPr txBox="1"/>
          <p:nvPr/>
        </p:nvSpPr>
        <p:spPr>
          <a:xfrm>
            <a:off x="2764450" y="4487500"/>
            <a:ext cx="4792800" cy="310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200">
                <a:solidFill>
                  <a:schemeClr val="lt1"/>
                </a:solidFill>
                <a:latin typeface="Public Sans"/>
                <a:ea typeface="Public Sans"/>
                <a:cs typeface="Public Sans"/>
                <a:sym typeface="Public Sans"/>
              </a:rPr>
              <a:t>Please contact </a:t>
            </a:r>
            <a:r>
              <a:rPr lang="en" sz="1200" u="sng">
                <a:solidFill>
                  <a:schemeClr val="lt1"/>
                </a:solidFill>
                <a:latin typeface="Public Sans"/>
                <a:ea typeface="Public Sans"/>
                <a:cs typeface="Public Sans"/>
                <a:sym typeface="Public Sans"/>
                <a:hlinkClick r:id="rId3">
                  <a:extLst>
                    <a:ext uri="{A12FA001-AC4F-418D-AE19-62706E023703}">
                      <ahyp:hlinkClr val="tx"/>
                    </a:ext>
                  </a:extLst>
                </a:hlinkClick>
              </a:rPr>
              <a:t>Ruth.Caillouet@la.gov</a:t>
            </a:r>
            <a:endParaRPr sz="1200">
              <a:solidFill>
                <a:schemeClr val="lt1"/>
              </a:solidFill>
              <a:latin typeface="Public Sans"/>
              <a:ea typeface="Public Sans"/>
              <a:cs typeface="Public Sans"/>
              <a:sym typeface="Public Sans"/>
            </a:endParaRPr>
          </a:p>
          <a:p>
            <a:pPr indent="0" lvl="0" marL="0" rtl="0" algn="r">
              <a:lnSpc>
                <a:spcPct val="100000"/>
              </a:lnSpc>
              <a:spcBef>
                <a:spcPts val="0"/>
              </a:spcBef>
              <a:spcAft>
                <a:spcPts val="0"/>
              </a:spcAft>
              <a:buNone/>
            </a:pPr>
            <a:r>
              <a:rPr lang="en" sz="1200" u="sng">
                <a:solidFill>
                  <a:schemeClr val="lt1"/>
                </a:solidFill>
                <a:latin typeface="Public Sans"/>
                <a:ea typeface="Public Sans"/>
                <a:cs typeface="Public Sans"/>
                <a:sym typeface="Public Sans"/>
                <a:hlinkClick r:id="rId4">
                  <a:extLst>
                    <a:ext uri="{A12FA001-AC4F-418D-AE19-62706E023703}">
                      <ahyp:hlinkClr val="tx"/>
                    </a:ext>
                  </a:extLst>
                </a:hlinkClick>
              </a:rPr>
              <a:t>Kathleen.Judy@la.gov</a:t>
            </a:r>
            <a:r>
              <a:rPr lang="en" sz="1200">
                <a:solidFill>
                  <a:schemeClr val="lt1"/>
                </a:solidFill>
                <a:latin typeface="Public Sans"/>
                <a:ea typeface="Public Sans"/>
                <a:cs typeface="Public Sans"/>
                <a:sym typeface="Public Sans"/>
              </a:rPr>
              <a:t> </a:t>
            </a:r>
            <a:endParaRPr sz="1200">
              <a:solidFill>
                <a:schemeClr val="lt1"/>
              </a:solidFill>
              <a:latin typeface="Public Sans"/>
              <a:ea typeface="Public Sans"/>
              <a:cs typeface="Public Sans"/>
              <a:sym typeface="Public Sans"/>
            </a:endParaRPr>
          </a:p>
          <a:p>
            <a:pPr indent="0" lvl="0" marL="0" rtl="0" algn="r">
              <a:lnSpc>
                <a:spcPct val="115000"/>
              </a:lnSpc>
              <a:spcBef>
                <a:spcPts val="0"/>
              </a:spcBef>
              <a:spcAft>
                <a:spcPts val="1200"/>
              </a:spcAft>
              <a:buNone/>
            </a:pPr>
            <a:r>
              <a:t/>
            </a:r>
            <a:endParaRPr sz="1200">
              <a:solidFill>
                <a:srgbClr val="FFFFFF"/>
              </a:solidFill>
              <a:latin typeface="Public Sans"/>
              <a:ea typeface="Public Sans"/>
              <a:cs typeface="Public Sans"/>
              <a:sym typeface="Public Sans"/>
            </a:endParaRPr>
          </a:p>
        </p:txBody>
      </p:sp>
      <p:graphicFrame>
        <p:nvGraphicFramePr>
          <p:cNvPr id="84" name="Google Shape;84;p12"/>
          <p:cNvGraphicFramePr/>
          <p:nvPr/>
        </p:nvGraphicFramePr>
        <p:xfrm>
          <a:off x="367500" y="1080325"/>
          <a:ext cx="3000000" cy="3000000"/>
        </p:xfrm>
        <a:graphic>
          <a:graphicData uri="http://schemas.openxmlformats.org/drawingml/2006/table">
            <a:tbl>
              <a:tblPr>
                <a:noFill/>
                <a:tableStyleId>{5349CA9F-9E45-41EB-97F4-83D4730D3046}</a:tableStyleId>
              </a:tblPr>
              <a:tblGrid>
                <a:gridCol w="2670175"/>
                <a:gridCol w="2670175"/>
                <a:gridCol w="2670175"/>
              </a:tblGrid>
              <a:tr h="677750">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Understanding </a:t>
                      </a:r>
                      <a:endParaRPr b="1" sz="2000" u="none" cap="none" strike="noStrike">
                        <a:solidFill>
                          <a:srgbClr val="385463"/>
                        </a:solidFill>
                        <a:latin typeface="Public Sans"/>
                        <a:ea typeface="Public Sans"/>
                        <a:cs typeface="Public Sans"/>
                        <a:sym typeface="Public Sans"/>
                      </a:endParaRPr>
                    </a:p>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the IAP</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The IAP Items</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 sz="2000" u="none" cap="none" strike="noStrike">
                          <a:solidFill>
                            <a:srgbClr val="385463"/>
                          </a:solidFill>
                          <a:latin typeface="Public Sans"/>
                          <a:ea typeface="Public Sans"/>
                          <a:cs typeface="Public Sans"/>
                          <a:sym typeface="Public Sans"/>
                        </a:rPr>
                        <a:t>Using IAP Data</a:t>
                      </a:r>
                      <a:endParaRPr b="1" sz="2000" u="none" cap="none" strike="noStrike">
                        <a:solidFill>
                          <a:srgbClr val="385463"/>
                        </a:solidFill>
                        <a:latin typeface="Public Sans"/>
                        <a:ea typeface="Public Sans"/>
                        <a:cs typeface="Public Sans"/>
                        <a:sym typeface="Public Sans"/>
                      </a:endParaRPr>
                    </a:p>
                  </a:txBody>
                  <a:tcPr marT="45700" marB="45700" marR="91425" marL="91425" anchor="ctr">
                    <a:lnL cap="flat" cmpd="sng" w="9525">
                      <a:solidFill>
                        <a:srgbClr val="385463"/>
                      </a:solidFill>
                      <a:prstDash val="solid"/>
                      <a:round/>
                      <a:headEnd len="sm" w="sm" type="none"/>
                      <a:tailEnd len="sm" w="sm" type="none"/>
                    </a:lnL>
                    <a:lnR cap="flat" cmpd="sng" w="9525">
                      <a:solidFill>
                        <a:srgbClr val="385463"/>
                      </a:solidFill>
                      <a:prstDash val="solid"/>
                      <a:round/>
                      <a:headEnd len="sm" w="sm" type="none"/>
                      <a:tailEnd len="sm" w="sm" type="none"/>
                    </a:lnR>
                    <a:lnT cap="flat" cmpd="sng" w="9525">
                      <a:solidFill>
                        <a:srgbClr val="385463"/>
                      </a:solidFill>
                      <a:prstDash val="solid"/>
                      <a:round/>
                      <a:headEnd len="sm" w="sm" type="none"/>
                      <a:tailEnd len="sm" w="sm" type="none"/>
                    </a:lnT>
                    <a:lnB cap="flat" cmpd="sng" w="9525">
                      <a:solidFill>
                        <a:srgbClr val="385463"/>
                      </a:solidFill>
                      <a:prstDash val="solid"/>
                      <a:round/>
                      <a:headEnd len="sm" w="sm" type="none"/>
                      <a:tailEnd len="sm" w="sm" type="none"/>
                    </a:lnB>
                    <a:solidFill>
                      <a:srgbClr val="D0E7EB"/>
                    </a:solidFill>
                  </a:tcPr>
                </a:tc>
              </a:tr>
              <a:tr h="2095200">
                <a:tc>
                  <a:txBody>
                    <a:bodyPr/>
                    <a:lstStyle/>
                    <a:p>
                      <a:pPr indent="-342900" lvl="0" marL="342900" rtl="0" algn="l">
                        <a:spcBef>
                          <a:spcPts val="0"/>
                        </a:spcBef>
                        <a:spcAft>
                          <a:spcPts val="0"/>
                        </a:spcAft>
                        <a:buClr>
                          <a:schemeClr val="dk1"/>
                        </a:buClr>
                        <a:buSzPts val="1800"/>
                        <a:buFont typeface="Public Sans"/>
                        <a:buAutoNum type="arabicPeriod"/>
                      </a:pPr>
                      <a:r>
                        <a:rPr lang="en" sz="1800">
                          <a:solidFill>
                            <a:schemeClr val="dk1"/>
                          </a:solidFill>
                          <a:latin typeface="Public Sans"/>
                          <a:ea typeface="Public Sans"/>
                          <a:cs typeface="Public Sans"/>
                          <a:sym typeface="Public Sans"/>
                        </a:rPr>
                        <a:t>Introduction to the Innovative Assessment</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a:pPr>
                      <a:r>
                        <a:rPr lang="en" sz="1800">
                          <a:solidFill>
                            <a:schemeClr val="dk1"/>
                          </a:solidFill>
                          <a:latin typeface="Public Sans"/>
                          <a:ea typeface="Public Sans"/>
                          <a:cs typeface="Public Sans"/>
                          <a:sym typeface="Public Sans"/>
                        </a:rPr>
                        <a:t>Understanding Grade-Level Standards</a:t>
                      </a:r>
                      <a:endParaRPr>
                        <a:solidFill>
                          <a:schemeClr val="dk1"/>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c>
                  <a:txBody>
                    <a:bodyPr/>
                    <a:lstStyle/>
                    <a:p>
                      <a:pPr indent="-342900" lvl="0" marL="342900" rtl="0" algn="l">
                        <a:spcBef>
                          <a:spcPts val="0"/>
                        </a:spcBef>
                        <a:spcAft>
                          <a:spcPts val="0"/>
                        </a:spcAft>
                        <a:buClr>
                          <a:schemeClr val="dk1"/>
                        </a:buClr>
                        <a:buSzPts val="1800"/>
                        <a:buFont typeface="Public Sans"/>
                        <a:buAutoNum type="arabicPeriod" startAt="3"/>
                      </a:pPr>
                      <a:r>
                        <a:rPr lang="en" sz="1800">
                          <a:solidFill>
                            <a:schemeClr val="dk1"/>
                          </a:solidFill>
                          <a:highlight>
                            <a:schemeClr val="accent6"/>
                          </a:highlight>
                          <a:latin typeface="Public Sans"/>
                          <a:ea typeface="Public Sans"/>
                          <a:cs typeface="Public Sans"/>
                          <a:sym typeface="Public Sans"/>
                        </a:rPr>
                        <a:t>Selected-Response and Constructed Response</a:t>
                      </a:r>
                      <a:endParaRPr>
                        <a:solidFill>
                          <a:schemeClr val="dk1"/>
                        </a:solidFill>
                        <a:highlight>
                          <a:schemeClr val="accent6"/>
                        </a:highlight>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3"/>
                      </a:pPr>
                      <a:r>
                        <a:rPr lang="en" sz="1800">
                          <a:solidFill>
                            <a:schemeClr val="dk1"/>
                          </a:solidFill>
                          <a:latin typeface="Public Sans"/>
                          <a:ea typeface="Public Sans"/>
                          <a:cs typeface="Public Sans"/>
                          <a:sym typeface="Public Sans"/>
                        </a:rPr>
                        <a:t>Synthesis Essay</a:t>
                      </a:r>
                      <a:endParaRPr>
                        <a:solidFill>
                          <a:schemeClr val="dk1"/>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c>
                  <a:txBody>
                    <a:bodyPr/>
                    <a:lstStyle/>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Understanding The Score Reports</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Using The Classroom Questions Guide </a:t>
                      </a:r>
                      <a:endParaRPr>
                        <a:solidFill>
                          <a:schemeClr val="dk1"/>
                        </a:solidFill>
                        <a:latin typeface="Public Sans"/>
                        <a:ea typeface="Public Sans"/>
                        <a:cs typeface="Public Sans"/>
                        <a:sym typeface="Public Sans"/>
                      </a:endParaRPr>
                    </a:p>
                    <a:p>
                      <a:pPr indent="-342900" lvl="0" marL="342900" rtl="0" algn="l">
                        <a:spcBef>
                          <a:spcPts val="0"/>
                        </a:spcBef>
                        <a:spcAft>
                          <a:spcPts val="0"/>
                        </a:spcAft>
                        <a:buClr>
                          <a:schemeClr val="dk1"/>
                        </a:buClr>
                        <a:buSzPts val="1800"/>
                        <a:buFont typeface="Public Sans"/>
                        <a:buAutoNum type="arabicPeriod" startAt="5"/>
                      </a:pPr>
                      <a:r>
                        <a:rPr lang="en" sz="1800">
                          <a:solidFill>
                            <a:schemeClr val="dk1"/>
                          </a:solidFill>
                          <a:latin typeface="Public Sans"/>
                          <a:ea typeface="Public Sans"/>
                          <a:cs typeface="Public Sans"/>
                          <a:sym typeface="Public Sans"/>
                        </a:rPr>
                        <a:t>Using CSV Files for In Depth Analysis</a:t>
                      </a:r>
                      <a:endParaRPr>
                        <a:solidFill>
                          <a:schemeClr val="dk1"/>
                        </a:solidFill>
                        <a:latin typeface="Public Sans"/>
                        <a:ea typeface="Public Sans"/>
                        <a:cs typeface="Public Sans"/>
                        <a:sym typeface="Public Sans"/>
                      </a:endParaRPr>
                    </a:p>
                  </a:txBody>
                  <a:tcPr marT="91425" marB="91425" marR="91425" marL="91425">
                    <a:lnT cap="flat" cmpd="sng" w="9525">
                      <a:solidFill>
                        <a:srgbClr val="385463"/>
                      </a:solidFill>
                      <a:prstDash val="solid"/>
                      <a:round/>
                      <a:headEnd len="sm" w="sm" type="none"/>
                      <a:tailEnd len="sm" w="sm" type="none"/>
                    </a:lnT>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chemeClr val="dk1"/>
                </a:solidFill>
              </a:rPr>
              <a:t>Constructed Response Rubric </a:t>
            </a:r>
            <a:endParaRPr>
              <a:solidFill>
                <a:schemeClr val="dk1"/>
              </a:solidFill>
            </a:endParaRPr>
          </a:p>
        </p:txBody>
      </p:sp>
      <p:sp>
        <p:nvSpPr>
          <p:cNvPr id="227" name="Google Shape;227;p30"/>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8" name="Google Shape;228;p30"/>
          <p:cNvPicPr preferRelativeResize="0"/>
          <p:nvPr/>
        </p:nvPicPr>
        <p:blipFill rotWithShape="1">
          <a:blip r:embed="rId3">
            <a:alphaModFix/>
          </a:blip>
          <a:srcRect b="0" l="0" r="0" t="16680"/>
          <a:stretch/>
        </p:blipFill>
        <p:spPr>
          <a:xfrm>
            <a:off x="152400" y="1640525"/>
            <a:ext cx="6396599" cy="3032198"/>
          </a:xfrm>
          <a:prstGeom prst="rect">
            <a:avLst/>
          </a:prstGeom>
          <a:noFill/>
          <a:ln cap="flat" cmpd="sng" w="19050">
            <a:solidFill>
              <a:srgbClr val="434343"/>
            </a:solidFill>
            <a:prstDash val="solid"/>
            <a:round/>
            <a:headEnd len="sm" w="sm" type="none"/>
            <a:tailEnd len="sm" w="sm" type="none"/>
          </a:ln>
        </p:spPr>
      </p:pic>
      <p:sp>
        <p:nvSpPr>
          <p:cNvPr id="229" name="Google Shape;229;p30"/>
          <p:cNvSpPr txBox="1"/>
          <p:nvPr>
            <p:ph idx="1" type="body"/>
          </p:nvPr>
        </p:nvSpPr>
        <p:spPr>
          <a:xfrm>
            <a:off x="311700" y="1152875"/>
            <a:ext cx="8520600" cy="31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Grades 6, 7, 8 only </a:t>
            </a:r>
            <a:endParaRPr/>
          </a:p>
        </p:txBody>
      </p:sp>
      <p:graphicFrame>
        <p:nvGraphicFramePr>
          <p:cNvPr id="230" name="Google Shape;230;p30"/>
          <p:cNvGraphicFramePr/>
          <p:nvPr/>
        </p:nvGraphicFramePr>
        <p:xfrm>
          <a:off x="6132450" y="1299450"/>
          <a:ext cx="3000000" cy="3000000"/>
        </p:xfrm>
        <a:graphic>
          <a:graphicData uri="http://schemas.openxmlformats.org/drawingml/2006/table">
            <a:tbl>
              <a:tblPr>
                <a:noFill/>
                <a:tableStyleId>{5349CA9F-9E45-41EB-97F4-83D4730D3046}</a:tableStyleId>
              </a:tblPr>
              <a:tblGrid>
                <a:gridCol w="382850"/>
                <a:gridCol w="1196900"/>
                <a:gridCol w="1088900"/>
              </a:tblGrid>
              <a:tr h="384000">
                <a:tc>
                  <a:txBody>
                    <a:bodyPr/>
                    <a:lstStyle/>
                    <a:p>
                      <a:pPr indent="0" lvl="0" marL="0" rtl="0" algn="ctr">
                        <a:spcBef>
                          <a:spcPts val="0"/>
                        </a:spcBef>
                        <a:spcAft>
                          <a:spcPts val="0"/>
                        </a:spcAft>
                        <a:buNone/>
                      </a:pPr>
                      <a:r>
                        <a:t/>
                      </a:r>
                      <a:endParaRPr b="1" sz="1000">
                        <a:solidFill>
                          <a:srgbClr val="FFFFFF"/>
                        </a:solidFill>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92278E"/>
                    </a:solidFill>
                  </a:tcPr>
                </a:tc>
                <a:tc>
                  <a:txBody>
                    <a:bodyPr/>
                    <a:lstStyle/>
                    <a:p>
                      <a:pPr indent="0" lvl="0" marL="0" rtl="0" algn="ctr">
                        <a:spcBef>
                          <a:spcPts val="0"/>
                        </a:spcBef>
                        <a:spcAft>
                          <a:spcPts val="0"/>
                        </a:spcAft>
                        <a:buNone/>
                      </a:pPr>
                      <a:r>
                        <a:rPr b="1" lang="en" sz="1000">
                          <a:solidFill>
                            <a:srgbClr val="FFFFFF"/>
                          </a:solidFill>
                          <a:latin typeface="Calibri"/>
                          <a:ea typeface="Calibri"/>
                          <a:cs typeface="Calibri"/>
                          <a:sym typeface="Calibri"/>
                        </a:rPr>
                        <a:t>ANALYSIS</a:t>
                      </a:r>
                      <a:endParaRPr b="1" sz="1000">
                        <a:solidFill>
                          <a:srgbClr val="FFFFFF"/>
                        </a:solidFill>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92278E"/>
                    </a:solidFill>
                  </a:tcPr>
                </a:tc>
                <a:tc>
                  <a:txBody>
                    <a:bodyPr/>
                    <a:lstStyle/>
                    <a:p>
                      <a:pPr indent="0" lvl="0" marL="0" rtl="0" algn="ctr">
                        <a:spcBef>
                          <a:spcPts val="0"/>
                        </a:spcBef>
                        <a:spcAft>
                          <a:spcPts val="0"/>
                        </a:spcAft>
                        <a:buNone/>
                      </a:pPr>
                      <a:r>
                        <a:rPr b="1" lang="en" sz="1000">
                          <a:solidFill>
                            <a:srgbClr val="FFFFFF"/>
                          </a:solidFill>
                          <a:latin typeface="Calibri"/>
                          <a:ea typeface="Calibri"/>
                          <a:cs typeface="Calibri"/>
                          <a:sym typeface="Calibri"/>
                        </a:rPr>
                        <a:t>EVIDENCE </a:t>
                      </a:r>
                      <a:endParaRPr b="1" sz="1000">
                        <a:solidFill>
                          <a:srgbClr val="FFFFFF"/>
                        </a:solidFill>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92278E"/>
                    </a:solidFill>
                  </a:tcPr>
                </a:tc>
              </a:tr>
              <a:tr h="384000">
                <a:tc>
                  <a:txBody>
                    <a:bodyPr/>
                    <a:lstStyle/>
                    <a:p>
                      <a:pPr indent="0" lvl="0" marL="0" rtl="0" algn="ctr">
                        <a:spcBef>
                          <a:spcPts val="0"/>
                        </a:spcBef>
                        <a:spcAft>
                          <a:spcPts val="0"/>
                        </a:spcAft>
                        <a:buNone/>
                      </a:pPr>
                      <a:r>
                        <a:rPr lang="en" sz="1000">
                          <a:latin typeface="Calibri"/>
                          <a:ea typeface="Calibri"/>
                          <a:cs typeface="Calibri"/>
                          <a:sym typeface="Calibri"/>
                        </a:rPr>
                        <a:t>4</a:t>
                      </a:r>
                      <a:endParaRPr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THOROUGH</a:t>
                      </a:r>
                      <a:endParaRPr b="1" sz="1000">
                        <a:latin typeface="Calibri"/>
                        <a:ea typeface="Calibri"/>
                        <a:cs typeface="Calibri"/>
                        <a:sym typeface="Calibri"/>
                      </a:endParaRPr>
                    </a:p>
                    <a:p>
                      <a:pPr indent="0" lvl="0" marL="0" rtl="0" algn="ctr">
                        <a:spcBef>
                          <a:spcPts val="0"/>
                        </a:spcBef>
                        <a:spcAft>
                          <a:spcPts val="0"/>
                        </a:spcAft>
                        <a:buNone/>
                      </a:pPr>
                      <a:r>
                        <a:rPr b="1" lang="en" sz="1000">
                          <a:latin typeface="Calibri"/>
                          <a:ea typeface="Calibri"/>
                          <a:cs typeface="Calibri"/>
                          <a:sym typeface="Calibri"/>
                        </a:rPr>
                        <a:t>ACCURATE</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RELEVANT </a:t>
                      </a:r>
                      <a:endParaRPr b="1" sz="1000">
                        <a:latin typeface="Calibri"/>
                        <a:ea typeface="Calibri"/>
                        <a:cs typeface="Calibri"/>
                        <a:sym typeface="Calibri"/>
                      </a:endParaRPr>
                    </a:p>
                    <a:p>
                      <a:pPr indent="0" lvl="0" marL="0" rtl="0" algn="ctr">
                        <a:spcBef>
                          <a:spcPts val="0"/>
                        </a:spcBef>
                        <a:spcAft>
                          <a:spcPts val="0"/>
                        </a:spcAft>
                        <a:buNone/>
                      </a:pPr>
                      <a:r>
                        <a:rPr b="1" lang="en" sz="1000">
                          <a:latin typeface="Calibri"/>
                          <a:ea typeface="Calibri"/>
                          <a:cs typeface="Calibri"/>
                          <a:sym typeface="Calibri"/>
                        </a:rPr>
                        <a:t>SPECIFIC</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r>
              <a:tr h="384000">
                <a:tc>
                  <a:txBody>
                    <a:bodyPr/>
                    <a:lstStyle/>
                    <a:p>
                      <a:pPr indent="0" lvl="0" marL="0" rtl="0" algn="ctr">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900">
                          <a:latin typeface="Calibri"/>
                          <a:ea typeface="Calibri"/>
                          <a:cs typeface="Calibri"/>
                          <a:sym typeface="Calibri"/>
                        </a:rPr>
                        <a:t>ACCURATE</a:t>
                      </a:r>
                      <a:endParaRPr b="1" sz="900">
                        <a:latin typeface="Calibri"/>
                        <a:ea typeface="Calibri"/>
                        <a:cs typeface="Calibri"/>
                        <a:sym typeface="Calibri"/>
                      </a:endParaRPr>
                    </a:p>
                    <a:p>
                      <a:pPr indent="0" lvl="0" marL="0" rtl="0" algn="ctr">
                        <a:spcBef>
                          <a:spcPts val="0"/>
                        </a:spcBef>
                        <a:spcAft>
                          <a:spcPts val="0"/>
                        </a:spcAft>
                        <a:buNone/>
                      </a:pPr>
                      <a:r>
                        <a:rPr b="1" lang="en" sz="900">
                          <a:latin typeface="Calibri"/>
                          <a:ea typeface="Calibri"/>
                          <a:cs typeface="Calibri"/>
                          <a:sym typeface="Calibri"/>
                        </a:rPr>
                        <a:t>MOSTLY COMPLETE</a:t>
                      </a:r>
                      <a:endParaRPr b="1" sz="9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GENERAL</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r>
              <a:tr h="384000">
                <a:tc>
                  <a:txBody>
                    <a:bodyPr/>
                    <a:lstStyle/>
                    <a:p>
                      <a:pPr indent="0" lvl="0" marL="0" rtl="0" algn="ctr">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PARTIAL</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LIMITED</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r>
              <a:tr h="384000">
                <a:tc>
                  <a:txBody>
                    <a:bodyPr/>
                    <a:lstStyle/>
                    <a:p>
                      <a:pPr indent="0" lvl="0" marL="0" rtl="0" algn="ctr">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MINIMAL</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r>
              <a:tr h="384000">
                <a:tc>
                  <a:txBody>
                    <a:bodyPr/>
                    <a:lstStyle/>
                    <a:p>
                      <a:pPr indent="0" lvl="0" marL="0" rtl="0" algn="ctr">
                        <a:spcBef>
                          <a:spcPts val="0"/>
                        </a:spcBef>
                        <a:spcAft>
                          <a:spcPts val="0"/>
                        </a:spcAft>
                        <a:buNone/>
                      </a:pPr>
                      <a:r>
                        <a:rPr lang="en" sz="1000">
                          <a:latin typeface="Calibri"/>
                          <a:ea typeface="Calibri"/>
                          <a:cs typeface="Calibri"/>
                          <a:sym typeface="Calibri"/>
                        </a:rPr>
                        <a:t>0</a:t>
                      </a:r>
                      <a:endParaRPr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 sz="1000">
                          <a:latin typeface="Calibri"/>
                          <a:ea typeface="Calibri"/>
                          <a:cs typeface="Calibri"/>
                          <a:sym typeface="Calibri"/>
                        </a:rPr>
                        <a:t>–</a:t>
                      </a:r>
                      <a:endParaRPr b="1" sz="1000">
                        <a:latin typeface="Calibri"/>
                        <a:ea typeface="Calibri"/>
                        <a:cs typeface="Calibri"/>
                        <a:sym typeface="Calibri"/>
                      </a:endParaRPr>
                    </a:p>
                  </a:txBody>
                  <a:tcPr marT="91425" marB="91425" marR="91425" marL="91425">
                    <a:lnL cap="flat" cmpd="sng" w="9525">
                      <a:solidFill>
                        <a:srgbClr val="212121"/>
                      </a:solidFill>
                      <a:prstDash val="solid"/>
                      <a:round/>
                      <a:headEnd len="sm" w="sm" type="none"/>
                      <a:tailEnd len="sm" w="sm" type="none"/>
                    </a:lnL>
                    <a:lnR cap="flat" cmpd="sng" w="9525">
                      <a:solidFill>
                        <a:srgbClr val="212121"/>
                      </a:solidFill>
                      <a:prstDash val="solid"/>
                      <a:round/>
                      <a:headEnd len="sm" w="sm" type="none"/>
                      <a:tailEnd len="sm" w="sm" type="none"/>
                    </a:lnR>
                    <a:lnT cap="flat" cmpd="sng" w="9525">
                      <a:solidFill>
                        <a:srgbClr val="212121"/>
                      </a:solidFill>
                      <a:prstDash val="solid"/>
                      <a:round/>
                      <a:headEnd len="sm" w="sm" type="none"/>
                      <a:tailEnd len="sm" w="sm" type="none"/>
                    </a:lnT>
                    <a:lnB cap="flat" cmpd="sng" w="9525">
                      <a:solidFill>
                        <a:srgbClr val="212121"/>
                      </a:solidFill>
                      <a:prstDash val="solid"/>
                      <a:round/>
                      <a:headEnd len="sm" w="sm" type="none"/>
                      <a:tailEnd len="sm" w="sm" type="none"/>
                    </a:lnB>
                    <a:solidFill>
                      <a:srgbClr val="FFFFFF"/>
                    </a:solidFill>
                  </a:tcPr>
                </a:tc>
              </a:tr>
            </a:tbl>
          </a:graphicData>
        </a:graphic>
      </p:graphicFrame>
      <p:sp>
        <p:nvSpPr>
          <p:cNvPr id="231" name="Google Shape;231;p30"/>
          <p:cNvSpPr/>
          <p:nvPr/>
        </p:nvSpPr>
        <p:spPr>
          <a:xfrm>
            <a:off x="1987750" y="2373425"/>
            <a:ext cx="1026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a:off x="4427300" y="2373425"/>
            <a:ext cx="1026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2099425" y="2800350"/>
            <a:ext cx="1260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0"/>
          <p:cNvSpPr/>
          <p:nvPr/>
        </p:nvSpPr>
        <p:spPr>
          <a:xfrm>
            <a:off x="5616450" y="2800350"/>
            <a:ext cx="396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0"/>
          <p:cNvSpPr/>
          <p:nvPr/>
        </p:nvSpPr>
        <p:spPr>
          <a:xfrm>
            <a:off x="1753675" y="3227275"/>
            <a:ext cx="396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a:off x="3383100" y="3227275"/>
            <a:ext cx="3966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a:off x="1702825" y="3659050"/>
            <a:ext cx="335700" cy="204300"/>
          </a:xfrm>
          <a:prstGeom prst="rect">
            <a:avLst/>
          </a:prstGeom>
          <a:solidFill>
            <a:srgbClr val="ECD813">
              <a:alpha val="31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 14</a:t>
            </a:r>
            <a:endParaRPr b="1" sz="13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11061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Constructed Response </a:t>
            </a:r>
            <a:endParaRPr/>
          </a:p>
        </p:txBody>
      </p:sp>
      <p:sp>
        <p:nvSpPr>
          <p:cNvPr id="244" name="Google Shape;244;p31"/>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45" name="Google Shape;245;p31"/>
          <p:cNvPicPr preferRelativeResize="0"/>
          <p:nvPr/>
        </p:nvPicPr>
        <p:blipFill>
          <a:blip r:embed="rId3">
            <a:alphaModFix/>
          </a:blip>
          <a:stretch>
            <a:fillRect/>
          </a:stretch>
        </p:blipFill>
        <p:spPr>
          <a:xfrm>
            <a:off x="1173982" y="1379350"/>
            <a:ext cx="7087394" cy="1903025"/>
          </a:xfrm>
          <a:prstGeom prst="rect">
            <a:avLst/>
          </a:prstGeom>
          <a:noFill/>
          <a:ln cap="flat" cmpd="sng" w="19050">
            <a:solidFill>
              <a:srgbClr val="434343"/>
            </a:solidFill>
            <a:prstDash val="solid"/>
            <a:round/>
            <a:headEnd len="sm" w="sm" type="none"/>
            <a:tailEnd len="sm" w="sm" type="none"/>
          </a:ln>
        </p:spPr>
      </p:pic>
      <p:sp>
        <p:nvSpPr>
          <p:cNvPr id="246" name="Google Shape;246;p31"/>
          <p:cNvSpPr txBox="1"/>
          <p:nvPr/>
        </p:nvSpPr>
        <p:spPr>
          <a:xfrm>
            <a:off x="7992075" y="78000"/>
            <a:ext cx="934200" cy="747300"/>
          </a:xfrm>
          <a:prstGeom prst="rect">
            <a:avLst/>
          </a:prstGeom>
          <a:solidFill>
            <a:srgbClr val="CCCCCC"/>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85000"/>
              </a:lnSpc>
              <a:spcBef>
                <a:spcPts val="0"/>
              </a:spcBef>
              <a:spcAft>
                <a:spcPts val="0"/>
              </a:spcAft>
              <a:buNone/>
            </a:pPr>
            <a:r>
              <a:rPr b="1" i="1" lang="en" sz="1200">
                <a:solidFill>
                  <a:srgbClr val="FFFFFF"/>
                </a:solidFill>
                <a:latin typeface="Calibri"/>
                <a:ea typeface="Calibri"/>
                <a:cs typeface="Calibri"/>
                <a:sym typeface="Calibri"/>
              </a:rPr>
              <a:t>IAP Score </a:t>
            </a:r>
            <a:endParaRPr b="1" i="1" sz="12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i="1" lang="en" sz="900">
                <a:solidFill>
                  <a:srgbClr val="FFFFFF"/>
                </a:solidFill>
                <a:latin typeface="Calibri"/>
                <a:ea typeface="Calibri"/>
                <a:cs typeface="Calibri"/>
                <a:sym typeface="Calibri"/>
              </a:rPr>
              <a:t>Report Guidance</a:t>
            </a:r>
            <a:endParaRPr b="1" sz="900">
              <a:solidFill>
                <a:srgbClr val="FFFFFF"/>
              </a:solidFill>
              <a:latin typeface="Calibri"/>
              <a:ea typeface="Calibri"/>
              <a:cs typeface="Calibri"/>
              <a:sym typeface="Calibri"/>
            </a:endParaRPr>
          </a:p>
          <a:p>
            <a:pPr indent="0" lvl="0" marL="0" rtl="0" algn="ctr">
              <a:lnSpc>
                <a:spcPct val="85000"/>
              </a:lnSpc>
              <a:spcBef>
                <a:spcPts val="0"/>
              </a:spcBef>
              <a:spcAft>
                <a:spcPts val="0"/>
              </a:spcAft>
              <a:buNone/>
            </a:pPr>
            <a:r>
              <a:rPr b="1" lang="en" sz="1300">
                <a:solidFill>
                  <a:srgbClr val="FFFFFF"/>
                </a:solidFill>
                <a:latin typeface="Calibri"/>
                <a:ea typeface="Calibri"/>
                <a:cs typeface="Calibri"/>
                <a:sym typeface="Calibri"/>
              </a:rPr>
              <a:t>p</a:t>
            </a:r>
            <a:r>
              <a:rPr b="1" lang="en" sz="1300">
                <a:solidFill>
                  <a:srgbClr val="FFFFFF"/>
                </a:solidFill>
                <a:latin typeface="Calibri"/>
                <a:ea typeface="Calibri"/>
                <a:cs typeface="Calibri"/>
                <a:sym typeface="Calibri"/>
              </a:rPr>
              <a:t>. 14</a:t>
            </a:r>
            <a:endParaRPr b="1" sz="13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52" name="Google Shape;252;p32"/>
          <p:cNvPicPr preferRelativeResize="0"/>
          <p:nvPr/>
        </p:nvPicPr>
        <p:blipFill>
          <a:blip r:embed="rId3">
            <a:alphaModFix/>
          </a:blip>
          <a:stretch>
            <a:fillRect/>
          </a:stretch>
        </p:blipFill>
        <p:spPr>
          <a:xfrm rot="246914">
            <a:off x="3191179" y="461774"/>
            <a:ext cx="3512185" cy="1937582"/>
          </a:xfrm>
          <a:prstGeom prst="rect">
            <a:avLst/>
          </a:prstGeom>
          <a:noFill/>
          <a:ln cap="flat" cmpd="sng" w="9525">
            <a:solidFill>
              <a:srgbClr val="595959"/>
            </a:solidFill>
            <a:prstDash val="solid"/>
            <a:round/>
            <a:headEnd len="sm" w="sm" type="none"/>
            <a:tailEnd len="sm" w="sm" type="none"/>
          </a:ln>
        </p:spPr>
      </p:pic>
      <p:pic>
        <p:nvPicPr>
          <p:cNvPr id="253" name="Google Shape;253;p32"/>
          <p:cNvPicPr preferRelativeResize="0"/>
          <p:nvPr/>
        </p:nvPicPr>
        <p:blipFill>
          <a:blip r:embed="rId4">
            <a:alphaModFix/>
          </a:blip>
          <a:stretch>
            <a:fillRect/>
          </a:stretch>
        </p:blipFill>
        <p:spPr>
          <a:xfrm rot="-366660">
            <a:off x="2438524" y="2125332"/>
            <a:ext cx="3701199" cy="2042179"/>
          </a:xfrm>
          <a:prstGeom prst="rect">
            <a:avLst/>
          </a:prstGeom>
          <a:noFill/>
          <a:ln cap="flat" cmpd="sng" w="9525">
            <a:solidFill>
              <a:srgbClr val="595959"/>
            </a:solidFill>
            <a:prstDash val="solid"/>
            <a:round/>
            <a:headEnd len="sm" w="sm" type="none"/>
            <a:tailEnd len="sm" w="sm" type="none"/>
          </a:ln>
        </p:spPr>
      </p:pic>
      <p:sp>
        <p:nvSpPr>
          <p:cNvPr id="254" name="Google Shape;254;p32"/>
          <p:cNvSpPr txBox="1"/>
          <p:nvPr>
            <p:ph type="title"/>
          </p:nvPr>
        </p:nvSpPr>
        <p:spPr>
          <a:xfrm>
            <a:off x="11061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Constructed Response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ctrTitle"/>
          </p:nvPr>
        </p:nvSpPr>
        <p:spPr>
          <a:xfrm>
            <a:off x="421725" y="740675"/>
            <a:ext cx="8221200" cy="7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chemeClr val="dk1"/>
                </a:solidFill>
              </a:rPr>
              <a:t>Reflection and Closing </a:t>
            </a:r>
            <a:endParaRPr>
              <a:solidFill>
                <a:schemeClr val="dk1"/>
              </a:solidFill>
            </a:endParaRPr>
          </a:p>
        </p:txBody>
      </p:sp>
      <p:sp>
        <p:nvSpPr>
          <p:cNvPr id="260" name="Google Shape;260;p33"/>
          <p:cNvSpPr txBox="1"/>
          <p:nvPr>
            <p:ph idx="1" type="subTitle"/>
          </p:nvPr>
        </p:nvSpPr>
        <p:spPr>
          <a:xfrm>
            <a:off x="493775" y="1533275"/>
            <a:ext cx="8520600" cy="61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t>What did you learn from the scoring activity? </a:t>
            </a:r>
            <a:endParaRPr/>
          </a:p>
        </p:txBody>
      </p:sp>
      <p:sp>
        <p:nvSpPr>
          <p:cNvPr id="261" name="Google Shape;261;p3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262" name="Google Shape;262;p33"/>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5</a:t>
            </a:r>
            <a:endParaRPr b="1" sz="13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34"/>
          <p:cNvSpPr txBox="1"/>
          <p:nvPr>
            <p:ph type="ctrTitle"/>
          </p:nvPr>
        </p:nvSpPr>
        <p:spPr>
          <a:xfrm>
            <a:off x="199950" y="648800"/>
            <a:ext cx="8897400" cy="8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t>For questions about the IAP, please contact </a:t>
            </a:r>
            <a:endParaRPr b="0" sz="2300"/>
          </a:p>
          <a:p>
            <a:pPr indent="0" lvl="0" marL="0" rtl="0" algn="l">
              <a:spcBef>
                <a:spcPts val="0"/>
              </a:spcBef>
              <a:spcAft>
                <a:spcPts val="0"/>
              </a:spcAft>
              <a:buNone/>
            </a:pPr>
            <a:r>
              <a:rPr b="0" lang="en" sz="2300"/>
              <a:t>Ruth Caillouet, the Innovative Assessment Program Coordinator </a:t>
            </a:r>
            <a:endParaRPr b="0" sz="2300"/>
          </a:p>
          <a:p>
            <a:pPr indent="0" lvl="0" marL="0" rtl="0" algn="l">
              <a:spcBef>
                <a:spcPts val="0"/>
              </a:spcBef>
              <a:spcAft>
                <a:spcPts val="0"/>
              </a:spcAft>
              <a:buNone/>
            </a:pPr>
            <a:r>
              <a:rPr b="0" lang="en" sz="2300" u="sng">
                <a:solidFill>
                  <a:schemeClr val="hlink"/>
                </a:solidFill>
                <a:hlinkClick r:id="rId3"/>
              </a:rPr>
              <a:t>Ruth.caillouet@la.gov</a:t>
            </a:r>
            <a:r>
              <a:rPr b="0" lang="en" sz="2300"/>
              <a:t> </a:t>
            </a:r>
            <a:endParaRPr b="0" sz="2300"/>
          </a:p>
          <a:p>
            <a:pPr indent="0" lvl="0" marL="0" rtl="0" algn="l">
              <a:spcBef>
                <a:spcPts val="0"/>
              </a:spcBef>
              <a:spcAft>
                <a:spcPts val="0"/>
              </a:spcAft>
              <a:buNone/>
            </a:pPr>
            <a:r>
              <a:t/>
            </a:r>
            <a:endParaRPr b="0" sz="2300"/>
          </a:p>
          <a:p>
            <a:pPr indent="0" lvl="0" marL="0" rtl="0" algn="l">
              <a:spcBef>
                <a:spcPts val="0"/>
              </a:spcBef>
              <a:spcAft>
                <a:spcPts val="0"/>
              </a:spcAft>
              <a:buNone/>
            </a:pPr>
            <a:r>
              <a:rPr b="0" lang="en" sz="2300"/>
              <a:t>Send general assessment questions to </a:t>
            </a:r>
            <a:endParaRPr b="0" sz="2300"/>
          </a:p>
          <a:p>
            <a:pPr indent="0" lvl="0" marL="0" rtl="0" algn="l">
              <a:spcBef>
                <a:spcPts val="0"/>
              </a:spcBef>
              <a:spcAft>
                <a:spcPts val="0"/>
              </a:spcAft>
              <a:buNone/>
            </a:pPr>
            <a:r>
              <a:rPr b="0" lang="en" sz="2300" u="sng">
                <a:solidFill>
                  <a:schemeClr val="hlink"/>
                </a:solidFill>
                <a:hlinkClick r:id="rId4"/>
              </a:rPr>
              <a:t>assessment@la.gov</a:t>
            </a:r>
            <a:r>
              <a:rPr b="0" lang="en" sz="2300"/>
              <a:t> </a:t>
            </a:r>
            <a:endParaRPr b="0"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311700" y="263525"/>
            <a:ext cx="8520600" cy="75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Objectives</a:t>
            </a:r>
            <a:endParaRPr>
              <a:solidFill>
                <a:schemeClr val="dk1"/>
              </a:solidFill>
            </a:endParaRPr>
          </a:p>
        </p:txBody>
      </p:sp>
      <p:sp>
        <p:nvSpPr>
          <p:cNvPr id="90" name="Google Shape;90;p13"/>
          <p:cNvSpPr txBox="1"/>
          <p:nvPr>
            <p:ph idx="1" type="body"/>
          </p:nvPr>
        </p:nvSpPr>
        <p:spPr>
          <a:xfrm>
            <a:off x="311700" y="1152875"/>
            <a:ext cx="8520600" cy="3186300"/>
          </a:xfrm>
          <a:prstGeom prst="rect">
            <a:avLst/>
          </a:prstGeom>
          <a:noFill/>
          <a:ln>
            <a:noFill/>
          </a:ln>
        </p:spPr>
        <p:txBody>
          <a:bodyPr anchorCtr="0" anchor="t" bIns="91425" lIns="91425" spcFirstLastPara="1" rIns="91425" wrap="square" tIns="91425">
            <a:noAutofit/>
          </a:bodyPr>
          <a:lstStyle/>
          <a:p>
            <a:pPr indent="0" lvl="0" marL="0" rtl="0" algn="l">
              <a:spcBef>
                <a:spcPts val="700"/>
              </a:spcBef>
              <a:spcAft>
                <a:spcPts val="0"/>
              </a:spcAft>
              <a:buNone/>
            </a:pPr>
            <a:r>
              <a:rPr lang="en" sz="1600">
                <a:solidFill>
                  <a:schemeClr val="dk1"/>
                </a:solidFill>
              </a:rPr>
              <a:t>Participants will</a:t>
            </a:r>
            <a:endParaRPr sz="1600">
              <a:solidFill>
                <a:schemeClr val="dk1"/>
              </a:solidFill>
            </a:endParaRPr>
          </a:p>
          <a:p>
            <a:pPr indent="-330200" lvl="0" marL="457200" rtl="0" algn="l">
              <a:spcBef>
                <a:spcPts val="1000"/>
              </a:spcBef>
              <a:spcAft>
                <a:spcPts val="0"/>
              </a:spcAft>
              <a:buClr>
                <a:schemeClr val="dk1"/>
              </a:buClr>
              <a:buSzPts val="1600"/>
              <a:buFont typeface="Public Sans"/>
              <a:buChar char="●"/>
            </a:pPr>
            <a:r>
              <a:rPr lang="en" sz="1600">
                <a:solidFill>
                  <a:schemeClr val="dk1"/>
                </a:solidFill>
              </a:rPr>
              <a:t>use pp. 16-17 of the </a:t>
            </a:r>
            <a:r>
              <a:rPr lang="en" sz="1600" u="sng">
                <a:solidFill>
                  <a:schemeClr val="dk1"/>
                </a:solidFill>
                <a:hlinkClick r:id="rId3">
                  <a:extLst>
                    <a:ext uri="{A12FA001-AC4F-418D-AE19-62706E023703}">
                      <ahyp:hlinkClr val="tx"/>
                    </a:ext>
                  </a:extLst>
                </a:hlinkClick>
              </a:rPr>
              <a:t>IAP Assessment Guide for Grades 5-8 Guidebooks Operational Tests</a:t>
            </a:r>
            <a:r>
              <a:rPr lang="en" sz="1600">
                <a:solidFill>
                  <a:schemeClr val="dk1"/>
                </a:solidFill>
              </a:rPr>
              <a:t> to increase their knowledge of sample selected response and constructed response test items; and</a:t>
            </a:r>
            <a:endParaRPr sz="1600">
              <a:solidFill>
                <a:schemeClr val="dk1"/>
              </a:solidFill>
            </a:endParaRPr>
          </a:p>
          <a:p>
            <a:pPr indent="-330200" lvl="0" marL="457200" rtl="0" algn="l">
              <a:spcBef>
                <a:spcPts val="0"/>
              </a:spcBef>
              <a:spcAft>
                <a:spcPts val="0"/>
              </a:spcAft>
              <a:buClr>
                <a:schemeClr val="dk1"/>
              </a:buClr>
              <a:buSzPts val="1600"/>
              <a:buFont typeface="Public Sans"/>
              <a:buChar char="●"/>
            </a:pPr>
            <a:r>
              <a:rPr lang="en" sz="1600">
                <a:solidFill>
                  <a:schemeClr val="dk1"/>
                </a:solidFill>
              </a:rPr>
              <a:t>use pp. 11-19 of the </a:t>
            </a:r>
            <a:r>
              <a:rPr lang="en" sz="1600" u="sng">
                <a:solidFill>
                  <a:schemeClr val="dk1"/>
                </a:solidFill>
                <a:hlinkClick r:id="rId4">
                  <a:extLst>
                    <a:ext uri="{A12FA001-AC4F-418D-AE19-62706E023703}">
                      <ahyp:hlinkClr val="tx"/>
                    </a:ext>
                  </a:extLst>
                </a:hlinkClick>
              </a:rPr>
              <a:t>IAP Score Report Guidance</a:t>
            </a:r>
            <a:r>
              <a:rPr lang="en" sz="1600">
                <a:solidFill>
                  <a:schemeClr val="dk1"/>
                </a:solidFill>
                <a:uFill>
                  <a:noFill/>
                </a:uFill>
                <a:hlinkClick r:id="rId5">
                  <a:extLst>
                    <a:ext uri="{A12FA001-AC4F-418D-AE19-62706E023703}">
                      <ahyp:hlinkClr val="tx"/>
                    </a:ext>
                  </a:extLst>
                </a:hlinkClick>
              </a:rPr>
              <a:t> </a:t>
            </a:r>
            <a:r>
              <a:rPr lang="en" sz="1600">
                <a:solidFill>
                  <a:schemeClr val="dk1"/>
                </a:solidFill>
              </a:rPr>
              <a:t>document to engage in a scoring activity for the constructed response sample item.</a:t>
            </a:r>
            <a:endParaRPr sz="1600">
              <a:solidFill>
                <a:schemeClr val="dk1"/>
              </a:solidFill>
            </a:endParaRPr>
          </a:p>
          <a:p>
            <a:pPr indent="0" lvl="0" marL="457200" rtl="0" algn="l">
              <a:spcBef>
                <a:spcPts val="1000"/>
              </a:spcBef>
              <a:spcAft>
                <a:spcPts val="0"/>
              </a:spcAft>
              <a:buNone/>
            </a:pPr>
            <a:r>
              <a:t/>
            </a:r>
            <a:endParaRPr sz="1600">
              <a:solidFill>
                <a:schemeClr val="dk1"/>
              </a:solidFill>
            </a:endParaRPr>
          </a:p>
          <a:p>
            <a:pPr indent="0" lvl="0" marL="0" rtl="0" algn="ctr">
              <a:spcBef>
                <a:spcPts val="1000"/>
              </a:spcBef>
              <a:spcAft>
                <a:spcPts val="1000"/>
              </a:spcAft>
              <a:buNone/>
            </a:pPr>
            <a:r>
              <a:rPr i="1" lang="en" sz="1600">
                <a:solidFill>
                  <a:schemeClr val="dk1"/>
                </a:solidFill>
              </a:rPr>
              <a:t>We will use the Participant Guide as a note catcher along the way.</a:t>
            </a:r>
            <a:endParaRPr sz="1600">
              <a:solidFill>
                <a:schemeClr val="dk1"/>
              </a:solidFill>
            </a:endParaRPr>
          </a:p>
        </p:txBody>
      </p:sp>
      <p:sp>
        <p:nvSpPr>
          <p:cNvPr id="91" name="Google Shape;91;p13"/>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92" name="Google Shape;92;p13"/>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1</a:t>
            </a:r>
            <a:endParaRPr b="1" sz="13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Agenda </a:t>
            </a:r>
            <a:endParaRPr>
              <a:solidFill>
                <a:schemeClr val="dk1"/>
              </a:solidFill>
            </a:endParaRPr>
          </a:p>
        </p:txBody>
      </p:sp>
      <p:graphicFrame>
        <p:nvGraphicFramePr>
          <p:cNvPr id="98" name="Google Shape;98;p14"/>
          <p:cNvGraphicFramePr/>
          <p:nvPr/>
        </p:nvGraphicFramePr>
        <p:xfrm>
          <a:off x="355275" y="1381225"/>
          <a:ext cx="3000000" cy="3000000"/>
        </p:xfrm>
        <a:graphic>
          <a:graphicData uri="http://schemas.openxmlformats.org/drawingml/2006/table">
            <a:tbl>
              <a:tblPr>
                <a:noFill/>
                <a:tableStyleId>{FA3815CB-7D31-453A-885C-BC4F05F2E4B8}</a:tableStyleId>
              </a:tblPr>
              <a:tblGrid>
                <a:gridCol w="8342100"/>
              </a:tblGrid>
              <a:tr h="209175">
                <a:tc>
                  <a:txBody>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accent4"/>
                          </a:solidFill>
                          <a:latin typeface="Public Sans SemiBold"/>
                          <a:ea typeface="Public Sans SemiBold"/>
                          <a:cs typeface="Public Sans SemiBold"/>
                          <a:sym typeface="Public Sans SemiBold"/>
                        </a:rPr>
                        <a:t>Agenda Items</a:t>
                      </a:r>
                      <a:endParaRPr sz="1400" u="none" cap="none" strike="noStrike">
                        <a:solidFill>
                          <a:schemeClr val="accent4"/>
                        </a:solidFill>
                        <a:latin typeface="Public Sans SemiBold"/>
                        <a:ea typeface="Public Sans SemiBold"/>
                        <a:cs typeface="Public Sans SemiBold"/>
                        <a:sym typeface="Public Sans SemiBold"/>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1"/>
                    </a:solidFill>
                  </a:tcPr>
                </a:tc>
              </a:tr>
              <a:tr h="227000">
                <a:tc>
                  <a:txBody>
                    <a:bodyPr/>
                    <a:lstStyle/>
                    <a:p>
                      <a:pPr indent="0" lvl="0" marL="0" marR="0" rtl="0" algn="l">
                        <a:lnSpc>
                          <a:spcPct val="100000"/>
                        </a:lnSpc>
                        <a:spcBef>
                          <a:spcPts val="0"/>
                        </a:spcBef>
                        <a:spcAft>
                          <a:spcPts val="0"/>
                        </a:spcAft>
                        <a:buNone/>
                      </a:pPr>
                      <a:r>
                        <a:rPr lang="en">
                          <a:solidFill>
                            <a:schemeClr val="dk2"/>
                          </a:solidFill>
                          <a:latin typeface="Public Sans Medium"/>
                          <a:ea typeface="Public Sans Medium"/>
                          <a:cs typeface="Public Sans Medium"/>
                          <a:sym typeface="Public Sans Medium"/>
                        </a:rPr>
                        <a:t>1.  </a:t>
                      </a:r>
                      <a:r>
                        <a:rPr lang="en">
                          <a:solidFill>
                            <a:schemeClr val="dk2"/>
                          </a:solidFill>
                          <a:latin typeface="Public Sans Medium"/>
                          <a:ea typeface="Public Sans Medium"/>
                          <a:cs typeface="Public Sans Medium"/>
                          <a:sym typeface="Public Sans Medium"/>
                        </a:rPr>
                        <a:t>Let’s Set the Context</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6"/>
                    </a:solidFill>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2. Sample Selected-Response Items</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290725">
                <a:tc>
                  <a:txBody>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2"/>
                          </a:solidFill>
                          <a:latin typeface="Public Sans Medium"/>
                          <a:ea typeface="Public Sans Medium"/>
                          <a:cs typeface="Public Sans Medium"/>
                          <a:sym typeface="Public Sans Medium"/>
                        </a:rPr>
                        <a:t>3. Constructed Response Items </a:t>
                      </a:r>
                      <a:endParaRPr sz="1400" u="none" cap="none" strike="noStrike">
                        <a:solidFill>
                          <a:schemeClr val="dk2"/>
                        </a:solidFill>
                        <a:latin typeface="Public Sans Medium"/>
                        <a:ea typeface="Public Sans Medium"/>
                        <a:cs typeface="Public Sans Medium"/>
                        <a:sym typeface="Public Sans Medium"/>
                      </a:endParaRPr>
                    </a:p>
                  </a:txBody>
                  <a:tcPr marT="45700" marB="45700"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bl>
          </a:graphicData>
        </a:graphic>
      </p:graphicFrame>
      <p:sp>
        <p:nvSpPr>
          <p:cNvPr id="99" name="Google Shape;99;p14"/>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chemeClr val="dk1"/>
                </a:solidFill>
              </a:rPr>
              <a:t>Louisiana’s ELA Goal</a:t>
            </a:r>
            <a:endParaRPr>
              <a:solidFill>
                <a:schemeClr val="dk1"/>
              </a:solidFill>
            </a:endParaRPr>
          </a:p>
          <a:p>
            <a:pPr indent="0" lvl="0" marL="0" rtl="0" algn="l">
              <a:lnSpc>
                <a:spcPct val="100000"/>
              </a:lnSpc>
              <a:spcBef>
                <a:spcPts val="0"/>
              </a:spcBef>
              <a:spcAft>
                <a:spcPts val="0"/>
              </a:spcAft>
              <a:buSzPts val="2800"/>
              <a:buNone/>
            </a:pPr>
            <a:r>
              <a:t/>
            </a:r>
            <a:endParaRPr>
              <a:solidFill>
                <a:schemeClr val="dk1"/>
              </a:solidFill>
            </a:endParaRPr>
          </a:p>
        </p:txBody>
      </p:sp>
      <p:sp>
        <p:nvSpPr>
          <p:cNvPr id="105" name="Google Shape;105;p15"/>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06" name="Google Shape;106;p15"/>
          <p:cNvPicPr preferRelativeResize="0"/>
          <p:nvPr/>
        </p:nvPicPr>
        <p:blipFill>
          <a:blip r:embed="rId3">
            <a:alphaModFix/>
          </a:blip>
          <a:stretch>
            <a:fillRect/>
          </a:stretch>
        </p:blipFill>
        <p:spPr>
          <a:xfrm>
            <a:off x="880800" y="1123375"/>
            <a:ext cx="7382426" cy="314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229775" y="244725"/>
            <a:ext cx="5155500" cy="8121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Let’s Set the Context</a:t>
            </a:r>
            <a:endParaRPr/>
          </a:p>
        </p:txBody>
      </p:sp>
      <p:sp>
        <p:nvSpPr>
          <p:cNvPr id="112" name="Google Shape;112;p16"/>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13" name="Google Shape;113;p16"/>
          <p:cNvPicPr preferRelativeResize="0"/>
          <p:nvPr/>
        </p:nvPicPr>
        <p:blipFill>
          <a:blip r:embed="rId3">
            <a:alphaModFix/>
          </a:blip>
          <a:stretch>
            <a:fillRect/>
          </a:stretch>
        </p:blipFill>
        <p:spPr>
          <a:xfrm>
            <a:off x="1812425" y="997625"/>
            <a:ext cx="5825722" cy="3261275"/>
          </a:xfrm>
          <a:prstGeom prst="rect">
            <a:avLst/>
          </a:prstGeom>
          <a:noFill/>
          <a:ln cap="flat" cmpd="sng" w="19050">
            <a:solidFill>
              <a:srgbClr val="212121"/>
            </a:solidFill>
            <a:prstDash val="solid"/>
            <a:round/>
            <a:headEnd len="sm" w="sm" type="none"/>
            <a:tailEnd len="sm" w="sm" type="none"/>
          </a:ln>
        </p:spPr>
      </p:pic>
      <p:sp>
        <p:nvSpPr>
          <p:cNvPr id="114" name="Google Shape;114;p16"/>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1</a:t>
            </a:r>
            <a:endParaRPr b="1" sz="13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120" name="Google Shape;120;p17"/>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a:t>
            </a:r>
            <a:r>
              <a:rPr b="1" lang="en" sz="1300">
                <a:solidFill>
                  <a:srgbClr val="FFFFFF"/>
                </a:solidFill>
                <a:latin typeface="Calibri"/>
                <a:ea typeface="Calibri"/>
                <a:cs typeface="Calibri"/>
                <a:sym typeface="Calibri"/>
              </a:rPr>
              <a:t>p. 2-3</a:t>
            </a:r>
            <a:endParaRPr b="1" sz="1300">
              <a:solidFill>
                <a:srgbClr val="FFFFFF"/>
              </a:solidFill>
              <a:latin typeface="Calibri"/>
              <a:ea typeface="Calibri"/>
              <a:cs typeface="Calibri"/>
              <a:sym typeface="Calibri"/>
            </a:endParaRPr>
          </a:p>
        </p:txBody>
      </p:sp>
      <p:pic>
        <p:nvPicPr>
          <p:cNvPr id="121" name="Google Shape;121;p17"/>
          <p:cNvPicPr preferRelativeResize="0"/>
          <p:nvPr/>
        </p:nvPicPr>
        <p:blipFill>
          <a:blip r:embed="rId3">
            <a:alphaModFix/>
          </a:blip>
          <a:stretch>
            <a:fillRect/>
          </a:stretch>
        </p:blipFill>
        <p:spPr>
          <a:xfrm>
            <a:off x="2771269" y="78000"/>
            <a:ext cx="3607129" cy="4409501"/>
          </a:xfrm>
          <a:prstGeom prst="rect">
            <a:avLst/>
          </a:prstGeom>
          <a:noFill/>
          <a:ln cap="flat" cmpd="sng" w="19050">
            <a:solidFill>
              <a:srgbClr val="21212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229775" y="249875"/>
            <a:ext cx="5155500" cy="8070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0"/>
              </a:spcBef>
              <a:spcAft>
                <a:spcPts val="0"/>
              </a:spcAft>
              <a:buSzPts val="2800"/>
              <a:buNone/>
            </a:pPr>
            <a:r>
              <a:rPr lang="en"/>
              <a:t>Let’s Set the Context</a:t>
            </a:r>
            <a:endParaRPr/>
          </a:p>
        </p:txBody>
      </p:sp>
      <p:sp>
        <p:nvSpPr>
          <p:cNvPr id="127" name="Google Shape;127;p18"/>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sp>
        <p:nvSpPr>
          <p:cNvPr id="128" name="Google Shape;128;p18"/>
          <p:cNvSpPr txBox="1"/>
          <p:nvPr>
            <p:ph idx="4" type="body"/>
          </p:nvPr>
        </p:nvSpPr>
        <p:spPr>
          <a:xfrm>
            <a:off x="252400" y="1148750"/>
            <a:ext cx="4952400" cy="316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2200"/>
              <a:buNone/>
            </a:pPr>
            <a:r>
              <a:t/>
            </a:r>
            <a:endParaRPr/>
          </a:p>
        </p:txBody>
      </p:sp>
      <p:sp>
        <p:nvSpPr>
          <p:cNvPr id="129" name="Google Shape;129;p18"/>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4</a:t>
            </a:r>
            <a:endParaRPr b="1" sz="1300">
              <a:solidFill>
                <a:srgbClr val="FFFFFF"/>
              </a:solidFill>
              <a:latin typeface="Calibri"/>
              <a:ea typeface="Calibri"/>
              <a:cs typeface="Calibri"/>
              <a:sym typeface="Calibri"/>
            </a:endParaRPr>
          </a:p>
        </p:txBody>
      </p:sp>
      <p:pic>
        <p:nvPicPr>
          <p:cNvPr id="130" name="Google Shape;130;p18"/>
          <p:cNvPicPr preferRelativeResize="0"/>
          <p:nvPr/>
        </p:nvPicPr>
        <p:blipFill>
          <a:blip r:embed="rId3">
            <a:alphaModFix/>
          </a:blip>
          <a:stretch>
            <a:fillRect/>
          </a:stretch>
        </p:blipFill>
        <p:spPr>
          <a:xfrm>
            <a:off x="304800" y="987300"/>
            <a:ext cx="5314950" cy="31908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1258500" y="4338475"/>
            <a:ext cx="7442700" cy="620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lang="en"/>
              <a:t>Reader’s Circles for Literary Texts </a:t>
            </a:r>
            <a:endParaRPr/>
          </a:p>
        </p:txBody>
      </p:sp>
      <p:sp>
        <p:nvSpPr>
          <p:cNvPr id="136" name="Google Shape;136;p19"/>
          <p:cNvSpPr txBox="1"/>
          <p:nvPr>
            <p:ph idx="12" type="sldNum"/>
          </p:nvPr>
        </p:nvSpPr>
        <p:spPr>
          <a:xfrm>
            <a:off x="8548658" y="47394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137" name="Google Shape;137;p19"/>
          <p:cNvPicPr preferRelativeResize="0"/>
          <p:nvPr/>
        </p:nvPicPr>
        <p:blipFill rotWithShape="1">
          <a:blip r:embed="rId3">
            <a:alphaModFix/>
          </a:blip>
          <a:srcRect b="0" l="0" r="0" t="13149"/>
          <a:stretch/>
        </p:blipFill>
        <p:spPr>
          <a:xfrm>
            <a:off x="2140175" y="232975"/>
            <a:ext cx="5279129" cy="3512100"/>
          </a:xfrm>
          <a:prstGeom prst="rect">
            <a:avLst/>
          </a:prstGeom>
          <a:noFill/>
          <a:ln cap="flat" cmpd="sng" w="28575">
            <a:solidFill>
              <a:srgbClr val="434343"/>
            </a:solidFill>
            <a:prstDash val="solid"/>
            <a:round/>
            <a:headEnd len="sm" w="sm" type="none"/>
            <a:tailEnd len="sm" w="sm" type="none"/>
          </a:ln>
        </p:spPr>
      </p:pic>
      <p:sp>
        <p:nvSpPr>
          <p:cNvPr id="138" name="Google Shape;138;p19"/>
          <p:cNvSpPr txBox="1"/>
          <p:nvPr/>
        </p:nvSpPr>
        <p:spPr>
          <a:xfrm>
            <a:off x="7992100" y="78000"/>
            <a:ext cx="934200" cy="754200"/>
          </a:xfrm>
          <a:prstGeom prst="rect">
            <a:avLst/>
          </a:prstGeom>
          <a:solidFill>
            <a:srgbClr val="BDBFDA"/>
          </a:solidFill>
          <a:ln cap="flat" cmpd="sng" w="9525">
            <a:solidFill>
              <a:srgbClr val="21212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 sz="1200">
                <a:solidFill>
                  <a:srgbClr val="FFFFFF"/>
                </a:solidFill>
                <a:latin typeface="Calibri"/>
                <a:ea typeface="Calibri"/>
                <a:cs typeface="Calibri"/>
                <a:sym typeface="Calibri"/>
              </a:rPr>
              <a:t>Participant Guide</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 sz="1300">
                <a:solidFill>
                  <a:srgbClr val="FFFFFF"/>
                </a:solidFill>
                <a:latin typeface="Calibri"/>
                <a:ea typeface="Calibri"/>
                <a:cs typeface="Calibri"/>
                <a:sym typeface="Calibri"/>
              </a:rPr>
              <a:t>p. </a:t>
            </a:r>
            <a:r>
              <a:rPr b="1" lang="en" sz="1300">
                <a:solidFill>
                  <a:srgbClr val="FFFFFF"/>
                </a:solidFill>
                <a:latin typeface="Calibri"/>
                <a:ea typeface="Calibri"/>
                <a:cs typeface="Calibri"/>
                <a:sym typeface="Calibri"/>
              </a:rPr>
              <a:t>4</a:t>
            </a:r>
            <a:endParaRPr b="1" sz="13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