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310" r:id="rId10"/>
    <p:sldId id="311" r:id="rId11"/>
    <p:sldId id="312" r:id="rId12"/>
    <p:sldId id="309" r:id="rId13"/>
  </p:sldIdLst>
  <p:sldSz cx="9144000" cy="5143500" type="screen16x9"/>
  <p:notesSz cx="6858000" cy="9144000"/>
  <p:embeddedFontLst>
    <p:embeddedFont>
      <p:font typeface="Public Sans" panose="020B0604020202020204" charset="0"/>
      <p:regular r:id="rId15"/>
      <p:bold r:id="rId16"/>
      <p:italic r:id="rId17"/>
      <p:boldItalic r:id="rId18"/>
    </p:embeddedFont>
    <p:embeddedFont>
      <p:font typeface="Public Sans Medium"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udRReCXefOE3t3s5kAOj125Is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5841E0-AB21-3A96-F892-90CDCFCDD8E7}" name="Nathan  Dadey" initials="ND" userId="S::ndadey@nciea.org::4e69108e-6b28-41b7-9f37-262a160000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than Dadey" initials="" lastIdx="1" clrIdx="0"/>
  <p:cmAuthor id="1" name="Ruth Caillouet" initials="" lastIdx="3" clrIdx="1"/>
  <p:cmAuthor id="2" name="Barbara Holland"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D75"/>
    <a:srgbClr val="F7F7F7"/>
    <a:srgbClr val="F8F8FE"/>
    <a:srgbClr val="E5E8ED"/>
    <a:srgbClr val="F0F0FE"/>
    <a:srgbClr val="EAEAFD"/>
    <a:srgbClr val="F8FEF8"/>
    <a:srgbClr val="D1C80D"/>
    <a:srgbClr val="F7F285"/>
    <a:srgbClr val="FDF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182DAA-DA62-4AF6-BC51-1CE444B68B8F}">
  <a:tblStyle styleId="{DF182DAA-DA62-4AF6-BC51-1CE444B68B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4E3726-8660-4B2B-AB8C-6EB1EC72B40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608" autoAdjust="0"/>
  </p:normalViewPr>
  <p:slideViewPr>
    <p:cSldViewPr snapToGrid="0">
      <p:cViewPr varScale="1">
        <p:scale>
          <a:sx n="95" d="100"/>
          <a:sy n="95" d="100"/>
        </p:scale>
        <p:origin x="1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93" Type="http://schemas.microsoft.com/office/2018/10/relationships/authors" Target="authors.xml"/><Relationship Id="rId3" Type="http://schemas.openxmlformats.org/officeDocument/2006/relationships/customXml" Target="../customXml/item3.xml"/><Relationship Id="rId21" Type="http://schemas.openxmlformats.org/officeDocument/2006/relationships/font" Target="fonts/font7.fntdata"/><Relationship Id="rId89"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87" Type="http://customschemas.google.com/relationships/presentationmetadata" Target="metadata"/><Relationship Id="rId5" Type="http://schemas.openxmlformats.org/officeDocument/2006/relationships/slide" Target="slides/slide1.xml"/><Relationship Id="rId15" Type="http://schemas.openxmlformats.org/officeDocument/2006/relationships/font" Target="fonts/font1.fntdata"/><Relationship Id="rId90"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e1eff5451_0_1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9e1eff5451_0_19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2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200" dirty="0">
                <a:solidFill>
                  <a:srgbClr val="212121"/>
                </a:solidFill>
                <a:latin typeface="Calibri"/>
                <a:ea typeface="Calibri"/>
                <a:cs typeface="Calibri"/>
                <a:sym typeface="Calibri"/>
              </a:rPr>
              <a:t> </a:t>
            </a:r>
            <a:r>
              <a:rPr lang="en-US" sz="1300" b="0" dirty="0">
                <a:solidFill>
                  <a:srgbClr val="212121"/>
                </a:solidFill>
              </a:rPr>
              <a:t>In this short video, we will review the new, 2023-24 student score report for the Innovative Assessment Program. This video is meant to help parents and caregivers better understand the report.</a:t>
            </a:r>
            <a:endParaRPr sz="1300" b="0" dirty="0">
              <a:solidFill>
                <a:srgbClr val="21212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ec9763f92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ec9763f92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4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400" dirty="0">
                <a:solidFill>
                  <a:srgbClr val="212121"/>
                </a:solidFill>
                <a:latin typeface="Calibri"/>
                <a:ea typeface="Calibri"/>
                <a:cs typeface="Calibri"/>
                <a:sym typeface="Calibri"/>
              </a:rPr>
              <a:t> </a:t>
            </a:r>
            <a:r>
              <a:rPr lang="en-US" sz="1400" b="0" dirty="0">
                <a:solidFill>
                  <a:srgbClr val="212121"/>
                </a:solidFill>
              </a:rPr>
              <a:t>The new student report, introduced for this first time this year tells you about how your student did, based on a test that looks at the reading and writing skills, and knowledge, learned in class. This new report is meant to better connect to the end of year reports, by using the LEAP 2025 Performance ratings, which we will turn to next. </a:t>
            </a:r>
            <a:endParaRPr sz="1400"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c9763f92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ec9763f92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sz="1400" dirty="0"/>
          </a:p>
          <a:p>
            <a:pPr marL="0" lvl="0" indent="0" algn="l" rtl="0">
              <a:lnSpc>
                <a:spcPct val="115000"/>
              </a:lnSpc>
              <a:spcBef>
                <a:spcPts val="1200"/>
              </a:spcBef>
              <a:spcAft>
                <a:spcPts val="0"/>
              </a:spcAft>
              <a:buClr>
                <a:schemeClr val="dk1"/>
              </a:buClr>
              <a:buSzPts val="1100"/>
              <a:buFont typeface="Arial"/>
              <a:buNone/>
            </a:pPr>
            <a:r>
              <a:rPr lang="en" sz="12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2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200" dirty="0">
                <a:solidFill>
                  <a:srgbClr val="212121"/>
                </a:solidFill>
                <a:latin typeface="Calibri"/>
                <a:ea typeface="Calibri"/>
                <a:cs typeface="Calibri"/>
                <a:sym typeface="Calibri"/>
              </a:rPr>
              <a:t> </a:t>
            </a:r>
            <a:r>
              <a:rPr lang="en" sz="1200" dirty="0">
                <a:solidFill>
                  <a:schemeClr val="dk1"/>
                </a:solidFill>
                <a:latin typeface="Times New Roman"/>
                <a:ea typeface="Times New Roman"/>
                <a:cs typeface="Times New Roman"/>
                <a:sym typeface="Times New Roman"/>
              </a:rPr>
              <a:t>Your student’s performance is reported in three categories:</a:t>
            </a: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 sz="1200" b="1" dirty="0">
                <a:solidFill>
                  <a:schemeClr val="dk1"/>
                </a:solidFill>
                <a:latin typeface="Times New Roman"/>
                <a:ea typeface="Times New Roman"/>
                <a:cs typeface="Times New Roman"/>
                <a:sym typeface="Times New Roman"/>
              </a:rPr>
              <a:t>(Click) Knowledge</a:t>
            </a:r>
            <a:r>
              <a:rPr lang="en" sz="1200" dirty="0">
                <a:solidFill>
                  <a:schemeClr val="dk1"/>
                </a:solidFill>
                <a:latin typeface="Times New Roman"/>
                <a:ea typeface="Times New Roman"/>
                <a:cs typeface="Times New Roman"/>
                <a:sym typeface="Times New Roman"/>
              </a:rPr>
              <a:t>: is about how well your student understood the texts studied in class. </a:t>
            </a:r>
            <a:r>
              <a:rPr lang="en-US" sz="1200" dirty="0">
                <a:solidFill>
                  <a:schemeClr val="dk1"/>
                </a:solidFill>
                <a:latin typeface="Times New Roman"/>
                <a:ea typeface="Times New Roman"/>
                <a:cs typeface="Times New Roman"/>
                <a:sym typeface="Times New Roman"/>
              </a:rPr>
              <a:t>This category is based on a section of the assessment in which your student </a:t>
            </a:r>
            <a:r>
              <a:rPr lang="en-US" sz="1200" dirty="0">
                <a:solidFill>
                  <a:srgbClr val="212121"/>
                </a:solidFill>
              </a:rPr>
              <a:t>answered questions about the text(s) read in class to show their understanding of key knowledge and skills taught in the unit.</a:t>
            </a:r>
            <a:endParaRPr lang="en-US" sz="1200" dirty="0">
              <a:solidFill>
                <a:srgbClr val="434343"/>
              </a:solidFill>
            </a:endParaRP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 sz="1200" b="1" dirty="0">
                <a:solidFill>
                  <a:schemeClr val="dk1"/>
                </a:solidFill>
                <a:latin typeface="Times New Roman"/>
                <a:ea typeface="Times New Roman"/>
                <a:cs typeface="Times New Roman"/>
                <a:sym typeface="Times New Roman"/>
              </a:rPr>
              <a:t>(Click) Application: </a:t>
            </a:r>
            <a:r>
              <a:rPr lang="en" sz="1200" b="0" dirty="0">
                <a:solidFill>
                  <a:schemeClr val="dk1"/>
                </a:solidFill>
                <a:latin typeface="Times New Roman"/>
                <a:ea typeface="Times New Roman"/>
                <a:cs typeface="Times New Roman"/>
                <a:sym typeface="Times New Roman"/>
              </a:rPr>
              <a:t>is about </a:t>
            </a:r>
            <a:r>
              <a:rPr lang="en" sz="1200" dirty="0">
                <a:solidFill>
                  <a:schemeClr val="dk1"/>
                </a:solidFill>
                <a:latin typeface="Times New Roman"/>
                <a:ea typeface="Times New Roman"/>
                <a:cs typeface="Times New Roman"/>
                <a:sym typeface="Times New Roman"/>
              </a:rPr>
              <a:t>how well your student understood a new text related to the ideas studied in class </a:t>
            </a:r>
            <a:r>
              <a:rPr lang="en-US" sz="1200" dirty="0">
                <a:solidFill>
                  <a:schemeClr val="dk1"/>
                </a:solidFill>
              </a:rPr>
              <a:t>…. In this section of the assessment your student </a:t>
            </a:r>
            <a:r>
              <a:rPr lang="en-US" sz="1200" dirty="0">
                <a:solidFill>
                  <a:srgbClr val="212121"/>
                </a:solidFill>
              </a:rPr>
              <a:t>read a new text or texts related to what they learned in class and then respond to questions and a writing prompt, to show how well he or she can </a:t>
            </a:r>
            <a:r>
              <a:rPr lang="en-US" sz="1200" i="1" dirty="0">
                <a:solidFill>
                  <a:srgbClr val="212121"/>
                </a:solidFill>
              </a:rPr>
              <a:t>apply</a:t>
            </a:r>
            <a:r>
              <a:rPr lang="en-US" sz="1200" dirty="0">
                <a:solidFill>
                  <a:srgbClr val="212121"/>
                </a:solidFill>
              </a:rPr>
              <a:t> the key knowledge and skills taught in the unit.</a:t>
            </a:r>
            <a:endParaRPr lang="en-US" sz="1200" b="1" dirty="0">
              <a:solidFill>
                <a:srgbClr val="212121"/>
              </a:solidFill>
              <a:latin typeface="Arial"/>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US" sz="1200" b="1" dirty="0">
              <a:solidFill>
                <a:srgbClr val="212121"/>
              </a:solidFill>
              <a:latin typeface="Arial"/>
              <a:ea typeface="Times New Roman"/>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 sz="1200" b="1" dirty="0">
                <a:solidFill>
                  <a:schemeClr val="dk1"/>
                </a:solidFill>
                <a:latin typeface="Times New Roman"/>
                <a:ea typeface="Times New Roman"/>
                <a:cs typeface="Times New Roman"/>
                <a:sym typeface="Times New Roman"/>
              </a:rPr>
              <a:t>(Click) Synthesis:</a:t>
            </a:r>
            <a:r>
              <a:rPr lang="en" sz="1200" b="0" dirty="0">
                <a:solidFill>
                  <a:schemeClr val="dk1"/>
                </a:solidFill>
                <a:latin typeface="Times New Roman"/>
                <a:ea typeface="Times New Roman"/>
                <a:cs typeface="Times New Roman"/>
                <a:sym typeface="Times New Roman"/>
              </a:rPr>
              <a:t> is about </a:t>
            </a:r>
            <a:r>
              <a:rPr lang="en" sz="1200" dirty="0">
                <a:solidFill>
                  <a:schemeClr val="dk1"/>
                </a:solidFill>
                <a:latin typeface="Times New Roman"/>
                <a:ea typeface="Times New Roman"/>
                <a:cs typeface="Times New Roman"/>
                <a:sym typeface="Times New Roman"/>
              </a:rPr>
              <a:t>how well your student can write about the texts studied in class and the new text… in this section of t</a:t>
            </a:r>
            <a:r>
              <a:rPr lang="en-US" sz="1200" dirty="0">
                <a:solidFill>
                  <a:schemeClr val="dk1"/>
                </a:solidFill>
                <a:latin typeface="Times New Roman"/>
                <a:ea typeface="Times New Roman"/>
                <a:cs typeface="Times New Roman"/>
                <a:sym typeface="Times New Roman"/>
              </a:rPr>
              <a:t>he</a:t>
            </a:r>
            <a:r>
              <a:rPr lang="en" sz="1200" dirty="0">
                <a:solidFill>
                  <a:schemeClr val="dk1"/>
                </a:solidFill>
                <a:latin typeface="Times New Roman"/>
                <a:ea typeface="Times New Roman"/>
                <a:cs typeface="Times New Roman"/>
                <a:sym typeface="Times New Roman"/>
              </a:rPr>
              <a:t> assessment</a:t>
            </a:r>
            <a:r>
              <a:rPr lang="en-US" sz="1800" b="0" i="0" u="none" strike="noStrike" dirty="0">
                <a:solidFill>
                  <a:srgbClr val="000000"/>
                </a:solidFill>
                <a:effectLst/>
                <a:latin typeface="Arial" panose="020B0604020202020204" pitchFamily="34" charset="0"/>
              </a:rPr>
              <a:t> your student wrote an </a:t>
            </a:r>
            <a:r>
              <a:rPr lang="en-US" sz="1800" b="0" i="0" u="none" strike="noStrike" dirty="0">
                <a:solidFill>
                  <a:srgbClr val="212121"/>
                </a:solidFill>
                <a:effectLst/>
                <a:latin typeface="Arial" panose="020B0604020202020204" pitchFamily="34" charset="0"/>
              </a:rPr>
              <a:t>essay showing his or her understanding of both what the read in class and the new text(s) provided on the test.</a:t>
            </a:r>
            <a:endParaRPr lang="en" sz="1200" dirty="0">
              <a:solidFill>
                <a:schemeClr val="dk1"/>
              </a:solidFill>
              <a:latin typeface="Times New Roman"/>
              <a:ea typeface="Times New Roman"/>
              <a:cs typeface="Times New Roman"/>
              <a:sym typeface="Times New Roman"/>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 sz="1200" dirty="0">
              <a:solidFill>
                <a:schemeClr val="dk1"/>
              </a:solidFill>
              <a:latin typeface="Times New Roman"/>
              <a:ea typeface="Times New Roman"/>
              <a:cs typeface="Times New Roman"/>
              <a:sym typeface="Times New Roman"/>
            </a:endParaRPr>
          </a:p>
          <a:p>
            <a:pPr marL="0" lvl="0" indent="0" algn="l" rtl="0">
              <a:lnSpc>
                <a:spcPct val="90000"/>
              </a:lnSpc>
              <a:spcBef>
                <a:spcPts val="1200"/>
              </a:spcBef>
              <a:spcAft>
                <a:spcPts val="1000"/>
              </a:spcAft>
              <a:buClr>
                <a:schemeClr val="dk1"/>
              </a:buClr>
              <a:buSzPts val="2300"/>
              <a:buFont typeface="Arial"/>
              <a:buNone/>
            </a:pPr>
            <a:endParaRPr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ec9763f92f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ec9763f92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r>
              <a:rPr lang="en" sz="14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4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400" dirty="0">
                <a:solidFill>
                  <a:srgbClr val="212121"/>
                </a:solidFill>
                <a:latin typeface="Calibri"/>
                <a:ea typeface="Calibri"/>
                <a:cs typeface="Calibri"/>
                <a:sym typeface="Calibri"/>
              </a:rPr>
              <a:t> </a:t>
            </a:r>
            <a:r>
              <a:rPr lang="en-US" sz="1400" dirty="0"/>
              <a:t>Now let’s zoom into one of the categories to better understand what’s provided for each category. </a:t>
            </a:r>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c9763f9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ec9763f92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4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400" dirty="0">
                <a:solidFill>
                  <a:srgbClr val="212121"/>
                </a:solidFill>
                <a:latin typeface="Calibri"/>
                <a:ea typeface="Calibri"/>
                <a:cs typeface="Calibri"/>
                <a:sym typeface="Calibri"/>
              </a:rPr>
              <a:t> </a:t>
            </a:r>
            <a:r>
              <a:rPr lang="en-US" sz="1400" dirty="0">
                <a:solidFill>
                  <a:srgbClr val="212121"/>
                </a:solidFill>
                <a:latin typeface="Calibri"/>
                <a:ea typeface="Calibri"/>
                <a:cs typeface="Calibri"/>
                <a:sym typeface="Calibri"/>
              </a:rPr>
              <a:t>(Click) For this category, application, this example student scored “Moderate”, which means that he or she can connect a new reading – read during the test - to what he or she learned in class. (click) This moderate rating also means that the student may need help as they learn in the upcoming unit. This moderate rating is also comparable, in terms of difficulty, to the LEAP 2025 achievement level rating of </a:t>
            </a:r>
            <a:r>
              <a:rPr lang="en-US" sz="1400" b="1" dirty="0">
                <a:solidFill>
                  <a:srgbClr val="212121"/>
                </a:solidFill>
                <a:latin typeface="Calibri"/>
                <a:ea typeface="Calibri"/>
                <a:cs typeface="Calibri"/>
                <a:sym typeface="Calibri"/>
              </a:rPr>
              <a:t>Basic</a:t>
            </a:r>
            <a:r>
              <a:rPr lang="en-US" sz="1400" dirty="0">
                <a:solidFill>
                  <a:srgbClr val="212121"/>
                </a:solidFill>
                <a:latin typeface="Calibri"/>
                <a:ea typeface="Calibri"/>
                <a:cs typeface="Calibri"/>
                <a:sym typeface="Calibri"/>
              </a:rPr>
              <a:t>.</a:t>
            </a:r>
          </a:p>
          <a:p>
            <a:pPr marL="0" lvl="0" indent="0" algn="l" rtl="0">
              <a:lnSpc>
                <a:spcPct val="100000"/>
              </a:lnSpc>
              <a:spcBef>
                <a:spcPts val="0"/>
              </a:spcBef>
              <a:spcAft>
                <a:spcPts val="0"/>
              </a:spcAft>
              <a:buSzPts val="1100"/>
              <a:buNone/>
            </a:pPr>
            <a:endParaRPr lang="en-US" sz="1400" dirty="0">
              <a:solidFill>
                <a:srgbClr val="21212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dirty="0">
                <a:solidFill>
                  <a:srgbClr val="212121"/>
                </a:solidFill>
                <a:latin typeface="Calibri"/>
                <a:ea typeface="Calibri"/>
                <a:cs typeface="Calibri"/>
                <a:sym typeface="Calibri"/>
              </a:rPr>
              <a:t>There are two other ratings that students can receive. The first of which is (click) weak, which means that a student needs help as they learn in the upcoming unit and this moderate rating is also comparable, in terms of difficulty, to the LEAP 2025 achievement level rating of </a:t>
            </a:r>
            <a:r>
              <a:rPr lang="en-US" sz="1400" b="1" dirty="0">
                <a:solidFill>
                  <a:srgbClr val="212121"/>
                </a:solidFill>
                <a:latin typeface="Calibri"/>
                <a:ea typeface="Calibri"/>
                <a:cs typeface="Calibri"/>
                <a:sym typeface="Calibri"/>
              </a:rPr>
              <a:t>Approaching Basic</a:t>
            </a:r>
            <a:r>
              <a:rPr lang="en-US" sz="1400" dirty="0">
                <a:solidFill>
                  <a:srgbClr val="212121"/>
                </a:solidFill>
                <a:latin typeface="Calibri"/>
                <a:ea typeface="Calibri"/>
                <a:cs typeface="Calibri"/>
                <a:sym typeface="Calibri"/>
              </a:rPr>
              <a:t> or </a:t>
            </a:r>
            <a:r>
              <a:rPr lang="en-US" sz="1400" b="1" dirty="0">
                <a:solidFill>
                  <a:srgbClr val="212121"/>
                </a:solidFill>
                <a:latin typeface="Calibri"/>
                <a:ea typeface="Calibri"/>
                <a:cs typeface="Calibri"/>
                <a:sym typeface="Calibri"/>
              </a:rPr>
              <a:t>Unsatisfactory</a:t>
            </a:r>
            <a:r>
              <a:rPr lang="en-US" sz="1400" dirty="0">
                <a:solidFill>
                  <a:srgbClr val="212121"/>
                </a:solidFill>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400" dirty="0">
              <a:solidFill>
                <a:srgbClr val="21212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dirty="0">
                <a:solidFill>
                  <a:srgbClr val="212121"/>
                </a:solidFill>
                <a:latin typeface="Calibri"/>
                <a:ea typeface="Calibri"/>
                <a:cs typeface="Calibri"/>
                <a:sym typeface="Calibri"/>
              </a:rPr>
              <a:t>Finally, (click) the last possible rating is strong, which means that the student is ready to learn in the upcoming unit, and is comparable to the LEAP 2025 </a:t>
            </a:r>
            <a:r>
              <a:rPr lang="en-US" sz="1400" b="1" dirty="0">
                <a:solidFill>
                  <a:srgbClr val="212121"/>
                </a:solidFill>
                <a:latin typeface="Calibri"/>
                <a:ea typeface="Calibri"/>
                <a:cs typeface="Calibri"/>
                <a:sym typeface="Calibri"/>
              </a:rPr>
              <a:t>Mastery</a:t>
            </a:r>
            <a:r>
              <a:rPr lang="en-US" sz="1400" dirty="0">
                <a:solidFill>
                  <a:srgbClr val="212121"/>
                </a:solidFill>
                <a:latin typeface="Calibri"/>
                <a:ea typeface="Calibri"/>
                <a:cs typeface="Calibri"/>
                <a:sym typeface="Calibri"/>
              </a:rPr>
              <a:t> or </a:t>
            </a:r>
            <a:r>
              <a:rPr lang="en-US" sz="1400" b="1" dirty="0">
                <a:solidFill>
                  <a:srgbClr val="212121"/>
                </a:solidFill>
                <a:latin typeface="Calibri"/>
                <a:ea typeface="Calibri"/>
                <a:cs typeface="Calibri"/>
                <a:sym typeface="Calibri"/>
              </a:rPr>
              <a:t>Advanced</a:t>
            </a:r>
            <a:r>
              <a:rPr lang="en-US" sz="1400" dirty="0">
                <a:solidFill>
                  <a:srgbClr val="212121"/>
                </a:solidFill>
                <a:latin typeface="Calibri"/>
                <a:ea typeface="Calibri"/>
                <a:cs typeface="Calibri"/>
                <a:sym typeface="Calibri"/>
              </a:rPr>
              <a:t> achievement levels. </a:t>
            </a:r>
          </a:p>
          <a:p>
            <a:pPr marL="0" lvl="0" indent="0" algn="l" rtl="0">
              <a:lnSpc>
                <a:spcPct val="100000"/>
              </a:lnSpc>
              <a:spcBef>
                <a:spcPts val="0"/>
              </a:spcBef>
              <a:spcAft>
                <a:spcPts val="0"/>
              </a:spcAft>
              <a:buSzPts val="1100"/>
              <a:buNone/>
            </a:pPr>
            <a:endParaRPr sz="1400" dirty="0">
              <a:solidFill>
                <a:srgbClr val="21212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c9763f9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ec9763f92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b="1" dirty="0">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400" dirty="0">
                <a:solidFill>
                  <a:srgbClr val="21212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400" dirty="0">
                <a:solidFill>
                  <a:srgbClr val="212121"/>
                </a:solidFill>
                <a:latin typeface="Calibri"/>
                <a:ea typeface="Calibri"/>
                <a:cs typeface="Calibri"/>
                <a:sym typeface="Calibri"/>
              </a:rPr>
              <a:t>  In addition to ratings for each category, the report also provides information on what a student at that level is able to do, and what they still may need help doing.  In the example shown on the screen, you can see that a student who scored moderate on Application is likely able to identify main ideas in a new text and determine meanings of key words and phrases, but may need help analyzing complex text elements and providing supporting evidence when writing about a new text. This feedback was created through careful analysis of student data on the IAP. However, it may not fit every student. Some students who score moderate on Application may be able to analyze complex text elements, or may even struggle to identify main ideas within the new text. So this feedback is meant to be a starting point in considering what a student can do. </a:t>
            </a:r>
            <a:endParaRPr sz="1400" dirty="0">
              <a:solidFill>
                <a:srgbClr val="212121"/>
              </a:solidFill>
              <a:latin typeface="Calibri"/>
              <a:ea typeface="Calibri"/>
              <a:cs typeface="Calibri"/>
              <a:sym typeface="Calibri"/>
            </a:endParaRPr>
          </a:p>
        </p:txBody>
      </p:sp>
    </p:spTree>
    <p:extLst>
      <p:ext uri="{BB962C8B-B14F-4D97-AF65-F5344CB8AC3E}">
        <p14:creationId xmlns:p14="http://schemas.microsoft.com/office/powerpoint/2010/main" val="806910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c9763f9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ec9763f92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8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 sz="1800" dirty="0">
                <a:solidFill>
                  <a:srgbClr val="212121"/>
                </a:solidFill>
                <a:latin typeface="Calibri"/>
                <a:ea typeface="Calibri"/>
                <a:cs typeface="Calibri"/>
                <a:sym typeface="Calibri"/>
              </a:rPr>
              <a:t> Finally, the far right part of this section compares your stud</a:t>
            </a:r>
            <a:r>
              <a:rPr lang="en-US" sz="1800" dirty="0" err="1">
                <a:solidFill>
                  <a:srgbClr val="212121"/>
                </a:solidFill>
                <a:latin typeface="Calibri"/>
                <a:ea typeface="Calibri"/>
                <a:cs typeface="Calibri"/>
                <a:sym typeface="Calibri"/>
              </a:rPr>
              <a:t>en</a:t>
            </a:r>
            <a:r>
              <a:rPr lang="en" sz="1800" dirty="0">
                <a:solidFill>
                  <a:srgbClr val="212121"/>
                </a:solidFill>
                <a:latin typeface="Calibri"/>
                <a:ea typeface="Calibri"/>
                <a:cs typeface="Calibri"/>
                <a:sym typeface="Calibri"/>
              </a:rPr>
              <a:t>t to his or her class, as well as to the </a:t>
            </a:r>
            <a:r>
              <a:rPr lang="en-US" sz="1800" b="0" i="0" u="none" strike="noStrike" dirty="0">
                <a:solidFill>
                  <a:srgbClr val="212121"/>
                </a:solidFill>
                <a:effectLst/>
                <a:latin typeface="Calibri" panose="020F0502020204030204" pitchFamily="34" charset="0"/>
              </a:rPr>
              <a:t>school, school system and all students taking the IAP. Each row in this figure provides the percent of students in each performance level (strong, moderate and weak) for a group of students.</a:t>
            </a:r>
          </a:p>
          <a:p>
            <a:pPr marL="0" lvl="0" indent="0" algn="l" rtl="0">
              <a:lnSpc>
                <a:spcPct val="100000"/>
              </a:lnSpc>
              <a:spcBef>
                <a:spcPts val="0"/>
              </a:spcBef>
              <a:spcAft>
                <a:spcPts val="0"/>
              </a:spcAft>
              <a:buSzPts val="1100"/>
              <a:buNone/>
            </a:pPr>
            <a:endParaRPr lang="en-US" sz="1800" b="0" i="0" u="none" strike="noStrike" dirty="0">
              <a:solidFill>
                <a:srgbClr val="212121"/>
              </a:solidFill>
              <a:effectLst/>
              <a:latin typeface="Calibri" panose="020F0502020204030204" pitchFamily="34" charset="0"/>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212121"/>
                </a:solidFill>
                <a:effectLst/>
                <a:latin typeface="Calibri" panose="020F0502020204030204" pitchFamily="34" charset="0"/>
                <a:ea typeface="Calibri"/>
                <a:cs typeface="Calibri"/>
                <a:sym typeface="Calibri"/>
              </a:rPr>
              <a:t>Looking at just the top row, for all of the students in your student’s class, we see that 15% of the students had a weak rating for the Application section, and (click) 55% had moderate rating, and, finally (click) that 30% of the students had a strong rating.</a:t>
            </a:r>
          </a:p>
        </p:txBody>
      </p:sp>
    </p:spTree>
    <p:extLst>
      <p:ext uri="{BB962C8B-B14F-4D97-AF65-F5344CB8AC3E}">
        <p14:creationId xmlns:p14="http://schemas.microsoft.com/office/powerpoint/2010/main" val="147840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ec9763f9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1ec9763f92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b="1"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Facilitator says</a:t>
            </a:r>
            <a:r>
              <a:rPr lang="en" sz="1800" dirty="0">
                <a:solidFill>
                  <a:srgbClr val="212121"/>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Simairly, we can also look at the performance of students in your student’s (click) school, (click) school system, or, finally, (click) the performance of all of the students who took this IAP assessment </a:t>
            </a:r>
            <a:endParaRPr sz="1400" dirty="0">
              <a:solidFill>
                <a:srgbClr val="212121"/>
              </a:solidFill>
              <a:latin typeface="Calibri"/>
              <a:ea typeface="Calibri"/>
              <a:cs typeface="Calibri"/>
              <a:sym typeface="Calibri"/>
            </a:endParaRPr>
          </a:p>
        </p:txBody>
      </p:sp>
    </p:spTree>
    <p:extLst>
      <p:ext uri="{BB962C8B-B14F-4D97-AF65-F5344CB8AC3E}">
        <p14:creationId xmlns:p14="http://schemas.microsoft.com/office/powerpoint/2010/main" val="315791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2a15f6884be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g2a15f6884be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Thank you for taking the time to learn more about the Innovative Assessment Program Student Score Report. If you have questions or would like to know more, please reach out to your student’s English language arts teacher.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g29e2afb1d78_0_695"/>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g29e2afb1d78_0_695"/>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g29e2afb1d78_0_695"/>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g29e2afb1d78_0_695"/>
          <p:cNvSpPr txBox="1">
            <a:spLocks noGrp="1"/>
          </p:cNvSpPr>
          <p:nvPr>
            <p:ph type="subTitle" idx="2"/>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4" name="Google Shape;14;g29e2afb1d78_0_69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3"/>
        <p:cNvGrpSpPr/>
        <p:nvPr/>
      </p:nvGrpSpPr>
      <p:grpSpPr>
        <a:xfrm>
          <a:off x="0" y="0"/>
          <a:ext cx="0" cy="0"/>
          <a:chOff x="0" y="0"/>
          <a:chExt cx="0" cy="0"/>
        </a:xfrm>
      </p:grpSpPr>
      <p:pic>
        <p:nvPicPr>
          <p:cNvPr id="84" name="Google Shape;84;g29e2afb1d78_0_769"/>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85" name="Google Shape;85;g29e2afb1d78_0_769"/>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
        <p:nvSpPr>
          <p:cNvPr id="86" name="Google Shape;86;g29e2afb1d78_0_769"/>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g29e2afb1d78_0_769"/>
          <p:cNvSpPr txBox="1"/>
          <p:nvPr/>
        </p:nvSpPr>
        <p:spPr>
          <a:xfrm>
            <a:off x="6800850" y="47414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 sz="1100" b="1" i="0" u="none" strike="noStrike" cap="none">
                <a:solidFill>
                  <a:srgbClr val="FFFFFF"/>
                </a:solidFill>
                <a:latin typeface="Calibri"/>
                <a:ea typeface="Calibri"/>
                <a:cs typeface="Calibri"/>
                <a:sym typeface="Calibri"/>
              </a:rPr>
              <a:t>‹#›</a:t>
            </a:fld>
            <a:endParaRPr sz="11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Footer Only)">
  <p:cSld name="CUSTOM">
    <p:spTree>
      <p:nvGrpSpPr>
        <p:cNvPr id="1" name="Shape 88"/>
        <p:cNvGrpSpPr/>
        <p:nvPr/>
      </p:nvGrpSpPr>
      <p:grpSpPr>
        <a:xfrm>
          <a:off x="0" y="0"/>
          <a:ext cx="0" cy="0"/>
          <a:chOff x="0" y="0"/>
          <a:chExt cx="0" cy="0"/>
        </a:xfrm>
      </p:grpSpPr>
      <p:pic>
        <p:nvPicPr>
          <p:cNvPr id="89" name="Google Shape;89;g29e2afb1d78_0_77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g29e2afb1d78_0_774"/>
          <p:cNvSpPr txBox="1">
            <a:spLocks noGrp="1"/>
          </p:cNvSpPr>
          <p:nvPr>
            <p:ph type="body" idx="1"/>
          </p:nvPr>
        </p:nvSpPr>
        <p:spPr>
          <a:xfrm>
            <a:off x="152400" y="1294400"/>
            <a:ext cx="8839200" cy="33342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g29e2afb1d78_0_774"/>
          <p:cNvSpPr txBox="1">
            <a:spLocks noGrp="1"/>
          </p:cNvSpPr>
          <p:nvPr>
            <p:ph type="title"/>
          </p:nvPr>
        </p:nvSpPr>
        <p:spPr>
          <a:xfrm>
            <a:off x="0" y="0"/>
            <a:ext cx="9144000" cy="1063500"/>
          </a:xfrm>
          <a:prstGeom prst="rect">
            <a:avLst/>
          </a:prstGeom>
          <a:noFill/>
          <a:ln>
            <a:noFill/>
          </a:ln>
        </p:spPr>
        <p:txBody>
          <a:bodyPr spcFirstLastPara="1" wrap="square" lIns="91425" tIns="91425" rIns="91425" bIns="91425" anchor="ctr" anchorCtr="0">
            <a:normAutofit/>
          </a:bodyPr>
          <a:lstStyle>
            <a:lvl1pPr marR="0" lvl="0" algn="ctr">
              <a:lnSpc>
                <a:spcPct val="90000"/>
              </a:lnSpc>
              <a:spcBef>
                <a:spcPts val="0"/>
              </a:spcBef>
              <a:spcAft>
                <a:spcPts val="0"/>
              </a:spcAft>
              <a:buClr>
                <a:srgbClr val="434343"/>
              </a:buClr>
              <a:buSzPts val="2800"/>
              <a:buFont typeface="Calibri"/>
              <a:buNone/>
              <a:defRPr sz="2800" b="1" i="0" u="none" strike="noStrike" cap="none">
                <a:solidFill>
                  <a:srgbClr val="434343"/>
                </a:solidFill>
                <a:latin typeface="Calibri"/>
                <a:ea typeface="Calibri"/>
                <a:cs typeface="Calibri"/>
                <a:sym typeface="Calibri"/>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Image 1">
  <p:cSld name="ONE_COLUMN_TEXT_1_1">
    <p:spTree>
      <p:nvGrpSpPr>
        <p:cNvPr id="1" name="Shape 92"/>
        <p:cNvGrpSpPr/>
        <p:nvPr/>
      </p:nvGrpSpPr>
      <p:grpSpPr>
        <a:xfrm>
          <a:off x="0" y="0"/>
          <a:ext cx="0" cy="0"/>
          <a:chOff x="0" y="0"/>
          <a:chExt cx="0" cy="0"/>
        </a:xfrm>
      </p:grpSpPr>
      <p:pic>
        <p:nvPicPr>
          <p:cNvPr id="93" name="Google Shape;93;g1ec9763f92f_0_138"/>
          <p:cNvPicPr preferRelativeResize="0"/>
          <p:nvPr/>
        </p:nvPicPr>
        <p:blipFill rotWithShape="1">
          <a:blip r:embed="rId2">
            <a:alphaModFix/>
          </a:blip>
          <a:srcRect t="66331"/>
          <a:stretch/>
        </p:blipFill>
        <p:spPr>
          <a:xfrm>
            <a:off x="0" y="4739428"/>
            <a:ext cx="9144000" cy="404075"/>
          </a:xfrm>
          <a:prstGeom prst="rect">
            <a:avLst/>
          </a:prstGeom>
          <a:noFill/>
          <a:ln>
            <a:noFill/>
          </a:ln>
        </p:spPr>
      </p:pic>
      <p:sp>
        <p:nvSpPr>
          <p:cNvPr id="94" name="Google Shape;94;g1ec9763f92f_0_13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 Short - Purple 1">
  <p:cSld name="TITLE_2_1">
    <p:bg>
      <p:bgPr>
        <a:solidFill>
          <a:srgbClr val="3B1A53">
            <a:alpha val="9019"/>
          </a:srgbClr>
        </a:solidFill>
        <a:effectLst/>
      </p:bgPr>
    </p:bg>
    <p:spTree>
      <p:nvGrpSpPr>
        <p:cNvPr id="1" name="Shape 15"/>
        <p:cNvGrpSpPr/>
        <p:nvPr/>
      </p:nvGrpSpPr>
      <p:grpSpPr>
        <a:xfrm>
          <a:off x="0" y="0"/>
          <a:ext cx="0" cy="0"/>
          <a:chOff x="0" y="0"/>
          <a:chExt cx="0" cy="0"/>
        </a:xfrm>
      </p:grpSpPr>
      <p:pic>
        <p:nvPicPr>
          <p:cNvPr id="16" name="Google Shape;16;g29e2afb1d78_0_707"/>
          <p:cNvPicPr preferRelativeResize="0"/>
          <p:nvPr/>
        </p:nvPicPr>
        <p:blipFill rotWithShape="1">
          <a:blip r:embed="rId2">
            <a:alphaModFix/>
          </a:blip>
          <a:srcRect/>
          <a:stretch/>
        </p:blipFill>
        <p:spPr>
          <a:xfrm>
            <a:off x="0" y="685800"/>
            <a:ext cx="9144003" cy="5143501"/>
          </a:xfrm>
          <a:prstGeom prst="rect">
            <a:avLst/>
          </a:prstGeom>
          <a:noFill/>
          <a:ln>
            <a:noFill/>
          </a:ln>
        </p:spPr>
      </p:pic>
      <p:sp>
        <p:nvSpPr>
          <p:cNvPr id="17" name="Google Shape;17;g29e2afb1d78_0_707"/>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8" name="Google Shape;18;g29e2afb1d78_0_70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9" name="Google Shape;19;g29e2afb1d78_0_707"/>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g29e2afb1d78_0_707"/>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9019"/>
          </a:srgbClr>
        </a:solidFill>
        <a:effectLst/>
      </p:bgPr>
    </p:bg>
    <p:spTree>
      <p:nvGrpSpPr>
        <p:cNvPr id="1" name="Shape 29"/>
        <p:cNvGrpSpPr/>
        <p:nvPr/>
      </p:nvGrpSpPr>
      <p:grpSpPr>
        <a:xfrm>
          <a:off x="0" y="0"/>
          <a:ext cx="0" cy="0"/>
          <a:chOff x="0" y="0"/>
          <a:chExt cx="0" cy="0"/>
        </a:xfrm>
      </p:grpSpPr>
      <p:pic>
        <p:nvPicPr>
          <p:cNvPr id="30" name="Google Shape;30;g29e2afb1d78_0_70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1" name="Google Shape;31;g29e2afb1d78_0_701"/>
          <p:cNvSpPr txBox="1">
            <a:spLocks noGrp="1"/>
          </p:cNvSpPr>
          <p:nvPr>
            <p:ph type="subTitle" idx="1"/>
          </p:nvPr>
        </p:nvSpPr>
        <p:spPr>
          <a:xfrm>
            <a:off x="497917" y="4439425"/>
            <a:ext cx="3859200" cy="45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lt1"/>
              </a:buClr>
              <a:buSzPts val="1400"/>
              <a:buNone/>
              <a:defRPr sz="14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32" name="Google Shape;32;g29e2afb1d78_0_701"/>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3" name="Google Shape;33;g29e2afb1d78_0_701"/>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g29e2afb1d78_0_701"/>
          <p:cNvSpPr txBox="1">
            <a:spLocks noGrp="1"/>
          </p:cNvSpPr>
          <p:nvPr>
            <p:ph type="subTitle" idx="2"/>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ull Image">
  <p:cSld name="ONE_COLUMN_TEXT_1">
    <p:spTree>
      <p:nvGrpSpPr>
        <p:cNvPr id="1" name="Shape 35"/>
        <p:cNvGrpSpPr/>
        <p:nvPr/>
      </p:nvGrpSpPr>
      <p:grpSpPr>
        <a:xfrm>
          <a:off x="0" y="0"/>
          <a:ext cx="0" cy="0"/>
          <a:chOff x="0" y="0"/>
          <a:chExt cx="0" cy="0"/>
        </a:xfrm>
      </p:grpSpPr>
      <p:pic>
        <p:nvPicPr>
          <p:cNvPr id="36" name="Google Shape;36;g29e2afb1d78_0_713"/>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37" name="Google Shape;37;g29e2afb1d78_0_713"/>
          <p:cNvSpPr>
            <a:spLocks noGrp="1"/>
          </p:cNvSpPr>
          <p:nvPr>
            <p:ph type="pic" idx="2"/>
          </p:nvPr>
        </p:nvSpPr>
        <p:spPr>
          <a:xfrm>
            <a:off x="0" y="0"/>
            <a:ext cx="9144000" cy="4129500"/>
          </a:xfrm>
          <a:prstGeom prst="rect">
            <a:avLst/>
          </a:prstGeom>
          <a:noFill/>
          <a:ln>
            <a:noFill/>
          </a:ln>
        </p:spPr>
      </p:sp>
      <p:sp>
        <p:nvSpPr>
          <p:cNvPr id="38" name="Google Shape;38;g29e2afb1d78_0_713"/>
          <p:cNvSpPr txBox="1">
            <a:spLocks noGrp="1"/>
          </p:cNvSpPr>
          <p:nvPr>
            <p:ph type="title"/>
          </p:nvPr>
        </p:nvSpPr>
        <p:spPr>
          <a:xfrm>
            <a:off x="267900" y="4338475"/>
            <a:ext cx="7442700" cy="62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29e2afb1d78_0_71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9019"/>
          </a:srgbClr>
        </a:solidFill>
        <a:effectLst/>
      </p:bgPr>
    </p:bg>
    <p:spTree>
      <p:nvGrpSpPr>
        <p:cNvPr id="1" name="Shape 48"/>
        <p:cNvGrpSpPr/>
        <p:nvPr/>
      </p:nvGrpSpPr>
      <p:grpSpPr>
        <a:xfrm>
          <a:off x="0" y="0"/>
          <a:ext cx="0" cy="0"/>
          <a:chOff x="0" y="0"/>
          <a:chExt cx="0" cy="0"/>
        </a:xfrm>
      </p:grpSpPr>
      <p:pic>
        <p:nvPicPr>
          <p:cNvPr id="49" name="Google Shape;49;g29e2afb1d78_0_734"/>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0" name="Google Shape;50;g29e2afb1d78_0_734"/>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g29e2afb1d78_0_73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g29e2afb1d78_0_734"/>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9019"/>
          </a:srgbClr>
        </a:solidFill>
        <a:effectLst/>
      </p:bgPr>
    </p:bg>
    <p:spTree>
      <p:nvGrpSpPr>
        <p:cNvPr id="1" name="Shape 53"/>
        <p:cNvGrpSpPr/>
        <p:nvPr/>
      </p:nvGrpSpPr>
      <p:grpSpPr>
        <a:xfrm>
          <a:off x="0" y="0"/>
          <a:ext cx="0" cy="0"/>
          <a:chOff x="0" y="0"/>
          <a:chExt cx="0" cy="0"/>
        </a:xfrm>
      </p:grpSpPr>
      <p:pic>
        <p:nvPicPr>
          <p:cNvPr id="54" name="Google Shape;54;g29e2afb1d78_0_73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5" name="Google Shape;55;g29e2afb1d78_0_739"/>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g29e2afb1d78_0_739"/>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3200"/>
              <a:buNone/>
              <a:defRPr>
                <a:solidFill>
                  <a:srgbClr val="3B1A53"/>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7" name="Google Shape;57;g29e2afb1d78_0_739"/>
          <p:cNvSpPr txBox="1">
            <a:spLocks noGrp="1"/>
          </p:cNvSpPr>
          <p:nvPr>
            <p:ph type="subTitle" idx="1"/>
          </p:nvPr>
        </p:nvSpPr>
        <p:spPr>
          <a:xfrm>
            <a:off x="493775" y="1533275"/>
            <a:ext cx="8520600" cy="618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8"/>
        <p:cNvGrpSpPr/>
        <p:nvPr/>
      </p:nvGrpSpPr>
      <p:grpSpPr>
        <a:xfrm>
          <a:off x="0" y="0"/>
          <a:ext cx="0" cy="0"/>
          <a:chOff x="0" y="0"/>
          <a:chExt cx="0" cy="0"/>
        </a:xfrm>
      </p:grpSpPr>
      <p:sp>
        <p:nvSpPr>
          <p:cNvPr id="59" name="Google Shape;59;g29e2afb1d78_0_744"/>
          <p:cNvSpPr>
            <a:spLocks noGrp="1"/>
          </p:cNvSpPr>
          <p:nvPr>
            <p:ph type="pic" idx="2"/>
          </p:nvPr>
        </p:nvSpPr>
        <p:spPr>
          <a:xfrm>
            <a:off x="5286900" y="285000"/>
            <a:ext cx="3607500" cy="3607500"/>
          </a:xfrm>
          <a:prstGeom prst="ellipse">
            <a:avLst/>
          </a:prstGeom>
          <a:noFill/>
          <a:ln>
            <a:noFill/>
          </a:ln>
        </p:spPr>
      </p:sp>
      <p:pic>
        <p:nvPicPr>
          <p:cNvPr id="60" name="Google Shape;60;g29e2afb1d78_0_744"/>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61" name="Google Shape;61;g29e2afb1d78_0_744"/>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62" name="Google Shape;62;g29e2afb1d78_0_744"/>
          <p:cNvSpPr txBox="1">
            <a:spLocks noGrp="1"/>
          </p:cNvSpPr>
          <p:nvPr>
            <p:ph type="subTitle" idx="3"/>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63" name="Google Shape;63;g29e2afb1d78_0_744"/>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64" name="Google Shape;64;g29e2afb1d78_0_744"/>
          <p:cNvSpPr txBox="1">
            <a:spLocks noGrp="1"/>
          </p:cNvSpPr>
          <p:nvPr>
            <p:ph type="title"/>
          </p:nvPr>
        </p:nvSpPr>
        <p:spPr>
          <a:xfrm>
            <a:off x="229775"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g29e2afb1d78_0_744"/>
          <p:cNvSpPr txBox="1">
            <a:spLocks noGrp="1"/>
          </p:cNvSpPr>
          <p:nvPr>
            <p:ph type="body" idx="4"/>
          </p:nvPr>
        </p:nvSpPr>
        <p:spPr>
          <a:xfrm>
            <a:off x="252400" y="1148750"/>
            <a:ext cx="49524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6" name="Google Shape;66;g29e2afb1d78_0_744"/>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7"/>
        <p:cNvGrpSpPr/>
        <p:nvPr/>
      </p:nvGrpSpPr>
      <p:grpSpPr>
        <a:xfrm>
          <a:off x="0" y="0"/>
          <a:ext cx="0" cy="0"/>
          <a:chOff x="0" y="0"/>
          <a:chExt cx="0" cy="0"/>
        </a:xfrm>
      </p:grpSpPr>
      <p:sp>
        <p:nvSpPr>
          <p:cNvPr id="68" name="Google Shape;68;g29e2afb1d78_0_753"/>
          <p:cNvSpPr txBox="1">
            <a:spLocks noGrp="1"/>
          </p:cNvSpPr>
          <p:nvPr>
            <p:ph type="title"/>
          </p:nvPr>
        </p:nvSpPr>
        <p:spPr>
          <a:xfrm>
            <a:off x="3912250" y="445025"/>
            <a:ext cx="5155500" cy="611700"/>
          </a:xfrm>
          <a:prstGeom prst="rect">
            <a:avLst/>
          </a:prstGeom>
          <a:noFill/>
          <a:ln>
            <a:noFill/>
          </a:ln>
        </p:spPr>
        <p:txBody>
          <a:bodyPr spcFirstLastPara="1" wrap="square" lIns="91425" tIns="91425" rIns="91425" bIns="91425" anchor="t" anchorCtr="0">
            <a:noAutofit/>
          </a:bodyPr>
          <a:lstStyle>
            <a:lvl1pPr lvl="0" algn="l">
              <a:lnSpc>
                <a:spcPct val="75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g29e2afb1d78_0_753"/>
          <p:cNvSpPr>
            <a:spLocks noGrp="1"/>
          </p:cNvSpPr>
          <p:nvPr>
            <p:ph type="pic" idx="2"/>
          </p:nvPr>
        </p:nvSpPr>
        <p:spPr>
          <a:xfrm>
            <a:off x="284100" y="285000"/>
            <a:ext cx="3607500" cy="3607500"/>
          </a:xfrm>
          <a:prstGeom prst="ellipse">
            <a:avLst/>
          </a:prstGeom>
          <a:noFill/>
          <a:ln>
            <a:noFill/>
          </a:ln>
        </p:spPr>
      </p:sp>
      <p:sp>
        <p:nvSpPr>
          <p:cNvPr id="70" name="Google Shape;70;g29e2afb1d78_0_753"/>
          <p:cNvSpPr txBox="1">
            <a:spLocks noGrp="1"/>
          </p:cNvSpPr>
          <p:nvPr>
            <p:ph type="body" idx="1"/>
          </p:nvPr>
        </p:nvSpPr>
        <p:spPr>
          <a:xfrm>
            <a:off x="3934875" y="1148750"/>
            <a:ext cx="5078100" cy="3163800"/>
          </a:xfrm>
          <a:prstGeom prst="rect">
            <a:avLst/>
          </a:prstGeom>
          <a:noFill/>
          <a:ln>
            <a:noFill/>
          </a:ln>
        </p:spPr>
        <p:txBody>
          <a:bodyPr spcFirstLastPara="1" wrap="square" lIns="91425" tIns="91425" rIns="91425" bIns="91425" anchor="t" anchorCtr="0">
            <a:noAutofit/>
          </a:bodyPr>
          <a:lstStyle>
            <a:lvl1pPr marL="457200" lvl="0" indent="-368300" algn="l">
              <a:lnSpc>
                <a:spcPct val="115000"/>
              </a:lnSpc>
              <a:spcBef>
                <a:spcPts val="0"/>
              </a:spcBef>
              <a:spcAft>
                <a:spcPts val="0"/>
              </a:spcAft>
              <a:buSzPts val="22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71" name="Google Shape;71;g29e2afb1d78_0_753"/>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sp>
        <p:nvSpPr>
          <p:cNvPr id="72" name="Google Shape;72;g29e2afb1d78_0_753"/>
          <p:cNvSpPr txBox="1">
            <a:spLocks noGrp="1"/>
          </p:cNvSpPr>
          <p:nvPr>
            <p:ph type="subTitle" idx="3"/>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3" name="Google Shape;73;g29e2afb1d78_0_753"/>
          <p:cNvSpPr txBox="1">
            <a:spLocks noGrp="1"/>
          </p:cNvSpPr>
          <p:nvPr>
            <p:ph type="subTitle" idx="4"/>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pic>
        <p:nvPicPr>
          <p:cNvPr id="74" name="Google Shape;74;g29e2afb1d78_0_753"/>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75" name="Google Shape;75;g29e2afb1d78_0_753"/>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 table">
  <p:cSld name="TITLE_AND_BODY_1">
    <p:spTree>
      <p:nvGrpSpPr>
        <p:cNvPr id="1" name="Shape 76"/>
        <p:cNvGrpSpPr/>
        <p:nvPr/>
      </p:nvGrpSpPr>
      <p:grpSpPr>
        <a:xfrm>
          <a:off x="0" y="0"/>
          <a:ext cx="0" cy="0"/>
          <a:chOff x="0" y="0"/>
          <a:chExt cx="0" cy="0"/>
        </a:xfrm>
      </p:grpSpPr>
      <p:pic>
        <p:nvPicPr>
          <p:cNvPr id="77" name="Google Shape;77;g29e2afb1d78_0_762"/>
          <p:cNvPicPr preferRelativeResize="0"/>
          <p:nvPr/>
        </p:nvPicPr>
        <p:blipFill rotWithShape="1">
          <a:blip r:embed="rId2">
            <a:alphaModFix/>
          </a:blip>
          <a:srcRect t="15112" b="11695"/>
          <a:stretch/>
        </p:blipFill>
        <p:spPr>
          <a:xfrm>
            <a:off x="0" y="4190873"/>
            <a:ext cx="9144001" cy="952625"/>
          </a:xfrm>
          <a:prstGeom prst="rect">
            <a:avLst/>
          </a:prstGeom>
          <a:noFill/>
          <a:ln>
            <a:noFill/>
          </a:ln>
        </p:spPr>
      </p:pic>
      <p:pic>
        <p:nvPicPr>
          <p:cNvPr id="78" name="Google Shape;78;g29e2afb1d78_0_762"/>
          <p:cNvPicPr preferRelativeResize="0"/>
          <p:nvPr/>
        </p:nvPicPr>
        <p:blipFill rotWithShape="1">
          <a:blip r:embed="rId3">
            <a:alphaModFix/>
          </a:blip>
          <a:srcRect l="227" r="227"/>
          <a:stretch/>
        </p:blipFill>
        <p:spPr>
          <a:xfrm>
            <a:off x="7897350" y="3918100"/>
            <a:ext cx="1115568" cy="1115568"/>
          </a:xfrm>
          <a:prstGeom prst="rect">
            <a:avLst/>
          </a:prstGeom>
          <a:noFill/>
          <a:ln>
            <a:noFill/>
          </a:ln>
        </p:spPr>
      </p:pic>
      <p:sp>
        <p:nvSpPr>
          <p:cNvPr id="79" name="Google Shape;79;g29e2afb1d78_0_7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g29e2afb1d78_0_762"/>
          <p:cNvSpPr txBox="1">
            <a:spLocks noGrp="1"/>
          </p:cNvSpPr>
          <p:nvPr>
            <p:ph type="subTitle" idx="1"/>
          </p:nvPr>
        </p:nvSpPr>
        <p:spPr>
          <a:xfrm>
            <a:off x="2764450" y="4487500"/>
            <a:ext cx="4792800" cy="310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1200"/>
              <a:buNone/>
              <a:defRPr sz="12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81" name="Google Shape;81;g29e2afb1d78_0_762"/>
          <p:cNvSpPr txBox="1">
            <a:spLocks noGrp="1"/>
          </p:cNvSpPr>
          <p:nvPr>
            <p:ph type="subTitle" idx="2"/>
          </p:nvPr>
        </p:nvSpPr>
        <p:spPr>
          <a:xfrm>
            <a:off x="3033450" y="4721791"/>
            <a:ext cx="4524000" cy="235500"/>
          </a:xfrm>
          <a:prstGeom prst="rect">
            <a:avLst/>
          </a:prstGeom>
          <a:noFill/>
          <a:ln>
            <a:noFill/>
          </a:ln>
        </p:spPr>
        <p:txBody>
          <a:bodyPr spcFirstLastPara="1" wrap="square" lIns="91425" tIns="91425" rIns="91425" bIns="91425" anchor="t" anchorCtr="0">
            <a:noAutofit/>
          </a:bodyPr>
          <a:lstStyle>
            <a:lvl1pPr lvl="0" algn="r">
              <a:lnSpc>
                <a:spcPct val="115000"/>
              </a:lnSpc>
              <a:spcBef>
                <a:spcPts val="0"/>
              </a:spcBef>
              <a:spcAft>
                <a:spcPts val="0"/>
              </a:spcAft>
              <a:buClr>
                <a:schemeClr val="lt1"/>
              </a:buClr>
              <a:buSzPts val="900"/>
              <a:buNone/>
              <a:defRPr sz="900">
                <a:solidFill>
                  <a:schemeClr val="lt1"/>
                </a:solidFill>
              </a:defRPr>
            </a:lvl1pPr>
            <a:lvl2pPr lvl="1" algn="l">
              <a:lnSpc>
                <a:spcPct val="115000"/>
              </a:lnSpc>
              <a:spcBef>
                <a:spcPts val="0"/>
              </a:spcBef>
              <a:spcAft>
                <a:spcPts val="0"/>
              </a:spcAft>
              <a:buClr>
                <a:schemeClr val="lt1"/>
              </a:buClr>
              <a:buSzPts val="1400"/>
              <a:buNone/>
              <a:defRPr>
                <a:solidFill>
                  <a:schemeClr val="lt1"/>
                </a:solidFill>
              </a:defRPr>
            </a:lvl2pPr>
            <a:lvl3pPr lvl="2" algn="l">
              <a:lnSpc>
                <a:spcPct val="115000"/>
              </a:lnSpc>
              <a:spcBef>
                <a:spcPts val="0"/>
              </a:spcBef>
              <a:spcAft>
                <a:spcPts val="0"/>
              </a:spcAft>
              <a:buClr>
                <a:schemeClr val="lt1"/>
              </a:buClr>
              <a:buSzPts val="1400"/>
              <a:buNone/>
              <a:defRPr>
                <a:solidFill>
                  <a:schemeClr val="lt1"/>
                </a:solidFill>
              </a:defRPr>
            </a:lvl3pPr>
            <a:lvl4pPr lvl="3" algn="l">
              <a:lnSpc>
                <a:spcPct val="115000"/>
              </a:lnSpc>
              <a:spcBef>
                <a:spcPts val="0"/>
              </a:spcBef>
              <a:spcAft>
                <a:spcPts val="0"/>
              </a:spcAft>
              <a:buClr>
                <a:schemeClr val="lt1"/>
              </a:buClr>
              <a:buSzPts val="1400"/>
              <a:buNone/>
              <a:defRPr>
                <a:solidFill>
                  <a:schemeClr val="lt1"/>
                </a:solidFill>
              </a:defRPr>
            </a:lvl4pPr>
            <a:lvl5pPr lvl="4" algn="l">
              <a:lnSpc>
                <a:spcPct val="115000"/>
              </a:lnSpc>
              <a:spcBef>
                <a:spcPts val="0"/>
              </a:spcBef>
              <a:spcAft>
                <a:spcPts val="0"/>
              </a:spcAft>
              <a:buClr>
                <a:schemeClr val="lt1"/>
              </a:buClr>
              <a:buSzPts val="1400"/>
              <a:buNone/>
              <a:defRPr>
                <a:solidFill>
                  <a:schemeClr val="lt1"/>
                </a:solidFill>
              </a:defRPr>
            </a:lvl5pPr>
            <a:lvl6pPr lvl="5" algn="l">
              <a:lnSpc>
                <a:spcPct val="115000"/>
              </a:lnSpc>
              <a:spcBef>
                <a:spcPts val="0"/>
              </a:spcBef>
              <a:spcAft>
                <a:spcPts val="0"/>
              </a:spcAft>
              <a:buClr>
                <a:schemeClr val="lt1"/>
              </a:buClr>
              <a:buSzPts val="1400"/>
              <a:buNone/>
              <a:defRPr>
                <a:solidFill>
                  <a:schemeClr val="lt1"/>
                </a:solidFill>
              </a:defRPr>
            </a:lvl6pPr>
            <a:lvl7pPr lvl="6" algn="l">
              <a:lnSpc>
                <a:spcPct val="115000"/>
              </a:lnSpc>
              <a:spcBef>
                <a:spcPts val="0"/>
              </a:spcBef>
              <a:spcAft>
                <a:spcPts val="0"/>
              </a:spcAft>
              <a:buClr>
                <a:schemeClr val="lt1"/>
              </a:buClr>
              <a:buSzPts val="1400"/>
              <a:buNone/>
              <a:defRPr>
                <a:solidFill>
                  <a:schemeClr val="lt1"/>
                </a:solidFill>
              </a:defRPr>
            </a:lvl7pPr>
            <a:lvl8pPr lvl="7" algn="l">
              <a:lnSpc>
                <a:spcPct val="115000"/>
              </a:lnSpc>
              <a:spcBef>
                <a:spcPts val="0"/>
              </a:spcBef>
              <a:spcAft>
                <a:spcPts val="0"/>
              </a:spcAft>
              <a:buClr>
                <a:schemeClr val="lt1"/>
              </a:buClr>
              <a:buSzPts val="1400"/>
              <a:buNone/>
              <a:defRPr>
                <a:solidFill>
                  <a:schemeClr val="lt1"/>
                </a:solidFill>
              </a:defRPr>
            </a:lvl8pPr>
            <a:lvl9pPr lvl="8" algn="l">
              <a:lnSpc>
                <a:spcPct val="115000"/>
              </a:lnSpc>
              <a:spcBef>
                <a:spcPts val="0"/>
              </a:spcBef>
              <a:spcAft>
                <a:spcPts val="0"/>
              </a:spcAft>
              <a:buClr>
                <a:schemeClr val="lt1"/>
              </a:buClr>
              <a:buSzPts val="1400"/>
              <a:buNone/>
              <a:defRPr>
                <a:solidFill>
                  <a:schemeClr val="lt1"/>
                </a:solidFill>
              </a:defRPr>
            </a:lvl9pPr>
          </a:lstStyle>
          <a:p>
            <a:endParaRPr/>
          </a:p>
        </p:txBody>
      </p:sp>
      <p:sp>
        <p:nvSpPr>
          <p:cNvPr id="82" name="Google Shape;82;g29e2afb1d78_0_762"/>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9e2afb1d78_0_6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3B1A53"/>
              </a:buClr>
              <a:buSzPts val="3200"/>
              <a:buFont typeface="Public Sans"/>
              <a:buNone/>
              <a:defRPr sz="3200" b="1" i="0" u="none" strike="noStrike" cap="none">
                <a:solidFill>
                  <a:srgbClr val="3B1A53"/>
                </a:solidFill>
                <a:latin typeface="Public Sans"/>
                <a:ea typeface="Public Sans"/>
                <a:cs typeface="Public Sans"/>
                <a:sym typeface="Public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g29e2afb1d78_0_6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15000"/>
              </a:lnSpc>
              <a:spcBef>
                <a:spcPts val="0"/>
              </a:spcBef>
              <a:spcAft>
                <a:spcPts val="0"/>
              </a:spcAft>
              <a:buClr>
                <a:srgbClr val="C44B27"/>
              </a:buClr>
              <a:buSzPts val="2200"/>
              <a:buFont typeface="Public Sans"/>
              <a:buChar char="●"/>
              <a:defRPr sz="2200" b="0" i="0" u="none" strike="noStrike" cap="none">
                <a:solidFill>
                  <a:srgbClr val="4D4D4F"/>
                </a:solidFill>
                <a:latin typeface="Public Sans"/>
                <a:ea typeface="Public Sans"/>
                <a:cs typeface="Public Sans"/>
                <a:sym typeface="Public Sans"/>
              </a:defRPr>
            </a:lvl1pPr>
            <a:lvl2pPr marL="914400" marR="0" lvl="1"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2pPr>
            <a:lvl3pPr marL="1371600" marR="0" lvl="2"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3pPr>
            <a:lvl4pPr marL="1828800" marR="0" lvl="3"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4pPr>
            <a:lvl5pPr marL="2286000" marR="0" lvl="4"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5pPr>
            <a:lvl6pPr marL="2743200" marR="0" lvl="5"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6pPr>
            <a:lvl7pPr marL="3200400" marR="0" lvl="6"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7pPr>
            <a:lvl8pPr marL="3657600" marR="0" lvl="7"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8pPr>
            <a:lvl9pPr marL="4114800" marR="0" lvl="8" indent="-317500" algn="l" rtl="0">
              <a:lnSpc>
                <a:spcPct val="115000"/>
              </a:lnSpc>
              <a:spcBef>
                <a:spcPts val="0"/>
              </a:spcBef>
              <a:spcAft>
                <a:spcPts val="0"/>
              </a:spcAft>
              <a:buClr>
                <a:srgbClr val="4D4D4F"/>
              </a:buClr>
              <a:buSzPts val="1400"/>
              <a:buFont typeface="Public Sans"/>
              <a:buChar char="■"/>
              <a:defRPr sz="1400" b="0" i="0" u="none" strike="noStrike" cap="none">
                <a:solidFill>
                  <a:srgbClr val="4D4D4F"/>
                </a:solidFill>
                <a:latin typeface="Public Sans"/>
                <a:ea typeface="Public Sans"/>
                <a:cs typeface="Public Sans"/>
                <a:sym typeface="Public Sans"/>
              </a:defRPr>
            </a:lvl9pPr>
          </a:lstStyle>
          <a:p>
            <a:endParaRPr/>
          </a:p>
        </p:txBody>
      </p:sp>
      <p:sp>
        <p:nvSpPr>
          <p:cNvPr id="8" name="Google Shape;8;g29e2afb1d78_0_6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9e1eff5451_0_1948"/>
          <p:cNvSpPr txBox="1">
            <a:spLocks noGrp="1"/>
          </p:cNvSpPr>
          <p:nvPr>
            <p:ph type="ctrTitle"/>
          </p:nvPr>
        </p:nvSpPr>
        <p:spPr>
          <a:xfrm>
            <a:off x="427150" y="729850"/>
            <a:ext cx="8221200" cy="165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Innovative Assessment Program</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Professional Learning Series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     Short Videos</a:t>
            </a:r>
            <a:endParaRPr dirty="0">
              <a:solidFill>
                <a:schemeClr val="dk1"/>
              </a:solidFill>
            </a:endParaRPr>
          </a:p>
          <a:p>
            <a:pPr marL="0" lvl="0" indent="0" algn="l" rtl="0">
              <a:lnSpc>
                <a:spcPct val="100000"/>
              </a:lnSpc>
              <a:spcBef>
                <a:spcPts val="0"/>
              </a:spcBef>
              <a:spcAft>
                <a:spcPts val="0"/>
              </a:spcAft>
              <a:buSzPts val="3200"/>
              <a:buNone/>
            </a:pPr>
            <a:endParaRPr dirty="0">
              <a:solidFill>
                <a:schemeClr val="dk1"/>
              </a:solidFill>
            </a:endParaRPr>
          </a:p>
        </p:txBody>
      </p:sp>
      <p:sp>
        <p:nvSpPr>
          <p:cNvPr id="157" name="Google Shape;157;g29e1eff5451_0_1948"/>
          <p:cNvSpPr txBox="1">
            <a:spLocks noGrp="1"/>
          </p:cNvSpPr>
          <p:nvPr>
            <p:ph type="subTitle" idx="1"/>
          </p:nvPr>
        </p:nvSpPr>
        <p:spPr>
          <a:xfrm>
            <a:off x="427150" y="2434875"/>
            <a:ext cx="8520600" cy="61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b="1" dirty="0">
                <a:solidFill>
                  <a:schemeClr val="dk1"/>
                </a:solidFill>
                <a:latin typeface="Public Sans"/>
                <a:ea typeface="Public Sans"/>
                <a:cs typeface="Public Sans"/>
                <a:sym typeface="Public Sans"/>
              </a:rPr>
              <a:t>For Parents</a:t>
            </a:r>
            <a:r>
              <a:rPr lang="en" dirty="0">
                <a:solidFill>
                  <a:schemeClr val="dk1"/>
                </a:solidFill>
              </a:rPr>
              <a:t>: Understanding the 2023-24 Student Score Report</a:t>
            </a:r>
            <a:endParaRPr dirty="0">
              <a:solidFill>
                <a:schemeClr val="dk1"/>
              </a:solidFill>
            </a:endParaRPr>
          </a:p>
        </p:txBody>
      </p:sp>
      <p:sp>
        <p:nvSpPr>
          <p:cNvPr id="158" name="Google Shape;158;g29e1eff5451_0_1948"/>
          <p:cNvSpPr txBox="1">
            <a:spLocks noGrp="1"/>
          </p:cNvSpPr>
          <p:nvPr>
            <p:ph type="subTitle" idx="2"/>
          </p:nvPr>
        </p:nvSpPr>
        <p:spPr>
          <a:xfrm>
            <a:off x="4688917" y="4439425"/>
            <a:ext cx="3859200" cy="4524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200"/>
              </a:spcAft>
              <a:buSzPts val="1400"/>
              <a:buNone/>
            </a:pPr>
            <a:r>
              <a:rPr lang="en"/>
              <a:t>December 2023</a:t>
            </a:r>
            <a:endParaRPr/>
          </a:p>
        </p:txBody>
      </p:sp>
      <p:sp>
        <p:nvSpPr>
          <p:cNvPr id="159" name="Google Shape;159;g29e1eff5451_0_194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1</a:t>
            </a:fld>
            <a:endParaRPr/>
          </a:p>
        </p:txBody>
      </p:sp>
      <p:sp>
        <p:nvSpPr>
          <p:cNvPr id="160" name="Google Shape;160;g29e1eff5451_0_1948"/>
          <p:cNvSpPr/>
          <p:nvPr/>
        </p:nvSpPr>
        <p:spPr>
          <a:xfrm>
            <a:off x="529624" y="1848541"/>
            <a:ext cx="365700" cy="365700"/>
          </a:xfrm>
          <a:prstGeom prst="rect">
            <a:avLst/>
          </a:prstGeom>
          <a:solidFill>
            <a:schemeClr val="dk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161" name="Google Shape;161;g29e1eff5451_0_1948"/>
          <p:cNvSpPr/>
          <p:nvPr/>
        </p:nvSpPr>
        <p:spPr>
          <a:xfrm rot="5400000">
            <a:off x="599074" y="1933291"/>
            <a:ext cx="226800" cy="196200"/>
          </a:xfrm>
          <a:prstGeom prst="triangle">
            <a:avLst>
              <a:gd name="adj" fmla="val 50000"/>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ec9763f92f_0_6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167" name="Google Shape;167;g1ec9763f92f_0_60"/>
          <p:cNvPicPr preferRelativeResize="0"/>
          <p:nvPr/>
        </p:nvPicPr>
        <p:blipFill rotWithShape="1">
          <a:blip r:embed="rId4">
            <a:alphaModFix/>
          </a:blip>
          <a:srcRect/>
          <a:stretch/>
        </p:blipFill>
        <p:spPr>
          <a:xfrm>
            <a:off x="185350" y="57150"/>
            <a:ext cx="3888525" cy="5030774"/>
          </a:xfrm>
          <a:prstGeom prst="rect">
            <a:avLst/>
          </a:prstGeom>
          <a:noFill/>
          <a:ln w="9525" cap="flat" cmpd="sng">
            <a:solidFill>
              <a:schemeClr val="dk2"/>
            </a:solidFill>
            <a:prstDash val="solid"/>
            <a:round/>
            <a:headEnd type="none" w="sm" len="sm"/>
            <a:tailEnd type="none" w="sm" len="sm"/>
          </a:ln>
        </p:spPr>
      </p:pic>
      <p:sp>
        <p:nvSpPr>
          <p:cNvPr id="168" name="Google Shape;168;g1ec9763f92f_0_60"/>
          <p:cNvSpPr txBox="1">
            <a:spLocks noGrp="1"/>
          </p:cNvSpPr>
          <p:nvPr>
            <p:ph type="body" idx="4294967295"/>
          </p:nvPr>
        </p:nvSpPr>
        <p:spPr>
          <a:xfrm>
            <a:off x="4259950" y="1053675"/>
            <a:ext cx="4689900" cy="3587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dirty="0">
                <a:solidFill>
                  <a:schemeClr val="bg2">
                    <a:lumMod val="50000"/>
                  </a:schemeClr>
                </a:solidFill>
              </a:rPr>
              <a:t>Reports out on the reading and writing skills and knowledge </a:t>
            </a:r>
            <a:r>
              <a:rPr lang="en" sz="2000" b="1" dirty="0">
                <a:solidFill>
                  <a:schemeClr val="bg2">
                    <a:lumMod val="50000"/>
                  </a:schemeClr>
                </a:solidFill>
              </a:rPr>
              <a:t>learned in class</a:t>
            </a:r>
            <a:r>
              <a:rPr lang="en" sz="2000" dirty="0">
                <a:solidFill>
                  <a:schemeClr val="bg2">
                    <a:lumMod val="50000"/>
                  </a:schemeClr>
                </a:solidFill>
              </a:rPr>
              <a:t>.</a:t>
            </a:r>
            <a:endParaRPr sz="2000" dirty="0">
              <a:solidFill>
                <a:schemeClr val="bg2">
                  <a:lumMod val="50000"/>
                </a:schemeClr>
              </a:solidFill>
            </a:endParaRPr>
          </a:p>
          <a:p>
            <a:pPr marL="457200" lvl="0" indent="-355600" algn="l" rtl="0">
              <a:lnSpc>
                <a:spcPct val="115000"/>
              </a:lnSpc>
              <a:spcBef>
                <a:spcPts val="0"/>
              </a:spcBef>
              <a:spcAft>
                <a:spcPts val="0"/>
              </a:spcAft>
              <a:buSzPts val="2000"/>
              <a:buChar char="●"/>
            </a:pPr>
            <a:r>
              <a:rPr lang="en" sz="2000" dirty="0">
                <a:solidFill>
                  <a:schemeClr val="bg2">
                    <a:lumMod val="50000"/>
                  </a:schemeClr>
                </a:solidFill>
              </a:rPr>
              <a:t>Is meant to better connect to the end-of-year reports by using the LEAP 2025 Performance Ratings  </a:t>
            </a:r>
            <a:endParaRPr sz="2000" dirty="0">
              <a:solidFill>
                <a:schemeClr val="bg2">
                  <a:lumMod val="50000"/>
                </a:schemeClr>
              </a:solidFill>
            </a:endParaRPr>
          </a:p>
        </p:txBody>
      </p:sp>
      <p:sp>
        <p:nvSpPr>
          <p:cNvPr id="169" name="Google Shape;169;g1ec9763f92f_0_60"/>
          <p:cNvSpPr txBox="1">
            <a:spLocks noGrp="1"/>
          </p:cNvSpPr>
          <p:nvPr>
            <p:ph type="title" idx="4294967295"/>
          </p:nvPr>
        </p:nvSpPr>
        <p:spPr>
          <a:xfrm>
            <a:off x="4073875" y="210825"/>
            <a:ext cx="5070000" cy="51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212121"/>
                </a:solidFill>
              </a:rPr>
              <a:t>New Student Report</a:t>
            </a:r>
            <a:endParaRPr sz="2800">
              <a:solidFill>
                <a:srgbClr val="21212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ec9763f92f_0_17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175" name="Google Shape;175;g1ec9763f92f_0_179"/>
          <p:cNvPicPr preferRelativeResize="0"/>
          <p:nvPr/>
        </p:nvPicPr>
        <p:blipFill rotWithShape="1">
          <a:blip r:embed="rId4">
            <a:alphaModFix/>
          </a:blip>
          <a:srcRect/>
          <a:stretch/>
        </p:blipFill>
        <p:spPr>
          <a:xfrm>
            <a:off x="185350" y="57150"/>
            <a:ext cx="3888525" cy="5030774"/>
          </a:xfrm>
          <a:prstGeom prst="rect">
            <a:avLst/>
          </a:prstGeom>
          <a:noFill/>
          <a:ln w="9525" cap="flat" cmpd="sng">
            <a:solidFill>
              <a:schemeClr val="dk2"/>
            </a:solidFill>
            <a:prstDash val="solid"/>
            <a:round/>
            <a:headEnd type="none" w="sm" len="sm"/>
            <a:tailEnd type="none" w="sm" len="sm"/>
          </a:ln>
        </p:spPr>
      </p:pic>
      <p:pic>
        <p:nvPicPr>
          <p:cNvPr id="6" name="Google Shape;197;g1ec9763f92f_0_18">
            <a:extLst>
              <a:ext uri="{FF2B5EF4-FFF2-40B4-BE49-F238E27FC236}">
                <a16:creationId xmlns:a16="http://schemas.microsoft.com/office/drawing/2014/main" id="{F42553B4-EB71-8DA9-4B1A-4C9E24CFC76E}"/>
              </a:ext>
            </a:extLst>
          </p:cNvPr>
          <p:cNvPicPr preferRelativeResize="0">
            <a:picLocks noChangeAspect="1"/>
          </p:cNvPicPr>
          <p:nvPr/>
        </p:nvPicPr>
        <p:blipFill>
          <a:blip r:embed="rId5">
            <a:alphaModFix/>
          </a:blip>
          <a:stretch>
            <a:fillRect/>
          </a:stretch>
        </p:blipFill>
        <p:spPr>
          <a:xfrm>
            <a:off x="310344" y="2412346"/>
            <a:ext cx="3646516" cy="1092551"/>
          </a:xfrm>
          <a:prstGeom prst="rect">
            <a:avLst/>
          </a:prstGeom>
          <a:noFill/>
          <a:ln>
            <a:noFill/>
          </a:ln>
        </p:spPr>
      </p:pic>
      <p:sp>
        <p:nvSpPr>
          <p:cNvPr id="176" name="Google Shape;176;g1ec9763f92f_0_179"/>
          <p:cNvSpPr txBox="1"/>
          <p:nvPr/>
        </p:nvSpPr>
        <p:spPr>
          <a:xfrm>
            <a:off x="4221225" y="133600"/>
            <a:ext cx="4824300" cy="12498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750"/>
              </a:spcBef>
              <a:spcAft>
                <a:spcPts val="1000"/>
              </a:spcAft>
              <a:buClr>
                <a:srgbClr val="000000"/>
              </a:buClr>
              <a:buSzPts val="2300"/>
              <a:buFont typeface="Arial"/>
              <a:buNone/>
            </a:pPr>
            <a:r>
              <a:rPr lang="en" sz="2300" b="1"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Knowledge</a:t>
            </a:r>
            <a:r>
              <a:rPr lang="en" sz="2300" b="0" i="0" u="none" strike="noStrike" cap="none">
                <a:solidFill>
                  <a:schemeClr val="dk1"/>
                </a:solidFill>
                <a:latin typeface="Calibri"/>
                <a:ea typeface="Calibri"/>
                <a:cs typeface="Calibri"/>
                <a:sym typeface="Calibri"/>
              </a:rPr>
              <a:t>: </a:t>
            </a:r>
            <a:r>
              <a:rPr lang="en" sz="2300">
                <a:solidFill>
                  <a:schemeClr val="dk1"/>
                </a:solidFill>
                <a:latin typeface="Calibri"/>
                <a:ea typeface="Calibri"/>
                <a:cs typeface="Calibri"/>
                <a:sym typeface="Calibri"/>
              </a:rPr>
              <a:t>how well your student </a:t>
            </a:r>
            <a:r>
              <a:rPr lang="en" sz="2300" b="1">
                <a:solidFill>
                  <a:schemeClr val="dk1"/>
                </a:solidFill>
                <a:latin typeface="Calibri"/>
                <a:ea typeface="Calibri"/>
                <a:cs typeface="Calibri"/>
                <a:sym typeface="Calibri"/>
              </a:rPr>
              <a:t>understood</a:t>
            </a:r>
            <a:r>
              <a:rPr lang="en" sz="2300">
                <a:solidFill>
                  <a:schemeClr val="dk1"/>
                </a:solidFill>
                <a:latin typeface="Calibri"/>
                <a:ea typeface="Calibri"/>
                <a:cs typeface="Calibri"/>
                <a:sym typeface="Calibri"/>
              </a:rPr>
              <a:t> </a:t>
            </a:r>
            <a:r>
              <a:rPr lang="en" sz="2300" b="1">
                <a:solidFill>
                  <a:schemeClr val="dk1"/>
                </a:solidFill>
                <a:latin typeface="Calibri"/>
                <a:ea typeface="Calibri"/>
                <a:cs typeface="Calibri"/>
                <a:sym typeface="Calibri"/>
              </a:rPr>
              <a:t>the texts studied in class</a:t>
            </a:r>
            <a:endParaRPr sz="2300" b="1">
              <a:solidFill>
                <a:schemeClr val="dk1"/>
              </a:solidFill>
              <a:latin typeface="Calibri"/>
              <a:ea typeface="Calibri"/>
              <a:cs typeface="Calibri"/>
              <a:sym typeface="Calibri"/>
            </a:endParaRPr>
          </a:p>
        </p:txBody>
      </p:sp>
      <p:sp>
        <p:nvSpPr>
          <p:cNvPr id="177" name="Google Shape;177;g1ec9763f92f_0_179"/>
          <p:cNvSpPr/>
          <p:nvPr/>
        </p:nvSpPr>
        <p:spPr>
          <a:xfrm>
            <a:off x="295600" y="1265175"/>
            <a:ext cx="1017000" cy="2130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178" name="Google Shape;178;g1ec9763f92f_0_179"/>
          <p:cNvCxnSpPr>
            <a:endCxn id="176" idx="1"/>
          </p:cNvCxnSpPr>
          <p:nvPr/>
        </p:nvCxnSpPr>
        <p:spPr>
          <a:xfrm rot="10800000" flipH="1">
            <a:off x="1312425" y="758500"/>
            <a:ext cx="2908800" cy="636600"/>
          </a:xfrm>
          <a:prstGeom prst="bentConnector3">
            <a:avLst>
              <a:gd name="adj1" fmla="val 50000"/>
            </a:avLst>
          </a:prstGeom>
          <a:noFill/>
          <a:ln w="38100" cap="flat" cmpd="sng">
            <a:solidFill>
              <a:schemeClr val="dk1"/>
            </a:solidFill>
            <a:prstDash val="solid"/>
            <a:round/>
            <a:headEnd type="none" w="med" len="med"/>
            <a:tailEnd type="none" w="med" len="med"/>
          </a:ln>
        </p:spPr>
      </p:cxnSp>
      <p:sp>
        <p:nvSpPr>
          <p:cNvPr id="179" name="Google Shape;179;g1ec9763f92f_0_179"/>
          <p:cNvSpPr/>
          <p:nvPr/>
        </p:nvSpPr>
        <p:spPr>
          <a:xfrm>
            <a:off x="285747" y="2321964"/>
            <a:ext cx="1241700" cy="252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180" name="Google Shape;180;g1ec9763f92f_0_179"/>
          <p:cNvCxnSpPr>
            <a:stCxn id="179" idx="3"/>
          </p:cNvCxnSpPr>
          <p:nvPr/>
        </p:nvCxnSpPr>
        <p:spPr>
          <a:xfrm>
            <a:off x="1527447" y="2448114"/>
            <a:ext cx="2731200" cy="0"/>
          </a:xfrm>
          <a:prstGeom prst="straightConnector1">
            <a:avLst/>
          </a:prstGeom>
          <a:noFill/>
          <a:ln w="38100" cap="flat" cmpd="sng">
            <a:solidFill>
              <a:schemeClr val="dk1"/>
            </a:solidFill>
            <a:prstDash val="solid"/>
            <a:round/>
            <a:headEnd type="none" w="med" len="med"/>
            <a:tailEnd type="none" w="med" len="med"/>
          </a:ln>
        </p:spPr>
      </p:cxnSp>
      <p:sp>
        <p:nvSpPr>
          <p:cNvPr id="181" name="Google Shape;181;g1ec9763f92f_0_179"/>
          <p:cNvSpPr txBox="1"/>
          <p:nvPr/>
        </p:nvSpPr>
        <p:spPr>
          <a:xfrm>
            <a:off x="4221225" y="1635250"/>
            <a:ext cx="4824300" cy="155220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750"/>
              </a:spcBef>
              <a:spcAft>
                <a:spcPts val="1000"/>
              </a:spcAft>
              <a:buClr>
                <a:srgbClr val="000000"/>
              </a:buClr>
              <a:buSzPts val="2300"/>
              <a:buFont typeface="Arial"/>
              <a:buNone/>
            </a:pPr>
            <a:r>
              <a:rPr lang="en" sz="2600" b="1">
                <a:solidFill>
                  <a:schemeClr val="dk1"/>
                </a:solidFill>
                <a:latin typeface="Calibri"/>
                <a:ea typeface="Calibri"/>
                <a:cs typeface="Calibri"/>
                <a:sym typeface="Calibri"/>
              </a:rPr>
              <a:t>Application</a:t>
            </a:r>
            <a:r>
              <a:rPr lang="en" sz="2600" b="0" i="0" u="none" strike="noStrike" cap="none">
                <a:solidFill>
                  <a:schemeClr val="dk1"/>
                </a:solidFill>
                <a:latin typeface="Calibri"/>
                <a:ea typeface="Calibri"/>
                <a:cs typeface="Calibri"/>
                <a:sym typeface="Calibri"/>
              </a:rPr>
              <a:t>: </a:t>
            </a:r>
            <a:r>
              <a:rPr lang="en" sz="2300">
                <a:solidFill>
                  <a:schemeClr val="dk1"/>
                </a:solidFill>
                <a:latin typeface="Calibri"/>
                <a:ea typeface="Calibri"/>
                <a:cs typeface="Calibri"/>
                <a:sym typeface="Calibri"/>
              </a:rPr>
              <a:t> how well your student </a:t>
            </a:r>
            <a:r>
              <a:rPr lang="en" sz="2300" b="1">
                <a:solidFill>
                  <a:schemeClr val="dk1"/>
                </a:solidFill>
                <a:latin typeface="Calibri"/>
                <a:ea typeface="Calibri"/>
                <a:cs typeface="Calibri"/>
                <a:sym typeface="Calibri"/>
              </a:rPr>
              <a:t>understood</a:t>
            </a:r>
            <a:r>
              <a:rPr lang="en" sz="2300">
                <a:solidFill>
                  <a:schemeClr val="dk1"/>
                </a:solidFill>
                <a:latin typeface="Calibri"/>
                <a:ea typeface="Calibri"/>
                <a:cs typeface="Calibri"/>
                <a:sym typeface="Calibri"/>
              </a:rPr>
              <a:t> </a:t>
            </a:r>
            <a:r>
              <a:rPr lang="en" sz="2300" b="1">
                <a:solidFill>
                  <a:schemeClr val="dk1"/>
                </a:solidFill>
                <a:latin typeface="Calibri"/>
                <a:ea typeface="Calibri"/>
                <a:cs typeface="Calibri"/>
                <a:sym typeface="Calibri"/>
              </a:rPr>
              <a:t>a new text</a:t>
            </a:r>
            <a:r>
              <a:rPr lang="en" sz="2300">
                <a:solidFill>
                  <a:schemeClr val="dk1"/>
                </a:solidFill>
                <a:latin typeface="Calibri"/>
                <a:ea typeface="Calibri"/>
                <a:cs typeface="Calibri"/>
                <a:sym typeface="Calibri"/>
              </a:rPr>
              <a:t> related to the ideas studied in class</a:t>
            </a:r>
            <a:endParaRPr sz="2300" b="0" i="0" u="none" strike="noStrike" cap="none">
              <a:solidFill>
                <a:srgbClr val="434343"/>
              </a:solidFill>
              <a:latin typeface="Calibri"/>
              <a:ea typeface="Calibri"/>
              <a:cs typeface="Calibri"/>
              <a:sym typeface="Calibri"/>
            </a:endParaRPr>
          </a:p>
        </p:txBody>
      </p:sp>
      <p:sp>
        <p:nvSpPr>
          <p:cNvPr id="182" name="Google Shape;182;g1ec9763f92f_0_179"/>
          <p:cNvSpPr txBox="1"/>
          <p:nvPr/>
        </p:nvSpPr>
        <p:spPr>
          <a:xfrm>
            <a:off x="4221225" y="3512850"/>
            <a:ext cx="4824300" cy="11508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90000"/>
              </a:lnSpc>
              <a:spcBef>
                <a:spcPts val="750"/>
              </a:spcBef>
              <a:spcAft>
                <a:spcPts val="0"/>
              </a:spcAft>
              <a:buClr>
                <a:srgbClr val="000000"/>
              </a:buClr>
              <a:buSzPts val="2300"/>
              <a:buFont typeface="Arial"/>
              <a:buNone/>
            </a:pPr>
            <a:r>
              <a:rPr lang="en" sz="2300" b="1">
                <a:solidFill>
                  <a:schemeClr val="dk1"/>
                </a:solidFill>
                <a:latin typeface="Calibri"/>
                <a:ea typeface="Calibri"/>
                <a:cs typeface="Calibri"/>
                <a:sym typeface="Calibri"/>
              </a:rPr>
              <a:t>Synthesis</a:t>
            </a:r>
            <a:r>
              <a:rPr lang="en" sz="2300" b="0" i="0" u="none" strike="noStrike" cap="none">
                <a:solidFill>
                  <a:schemeClr val="dk1"/>
                </a:solidFill>
                <a:latin typeface="Calibri"/>
                <a:ea typeface="Calibri"/>
                <a:cs typeface="Calibri"/>
                <a:sym typeface="Calibri"/>
              </a:rPr>
              <a:t>:</a:t>
            </a:r>
            <a:r>
              <a:rPr lang="en" sz="2300">
                <a:solidFill>
                  <a:schemeClr val="dk1"/>
                </a:solidFill>
                <a:latin typeface="Calibri"/>
                <a:ea typeface="Calibri"/>
                <a:cs typeface="Calibri"/>
                <a:sym typeface="Calibri"/>
              </a:rPr>
              <a:t>  how well your student </a:t>
            </a:r>
            <a:r>
              <a:rPr lang="en" sz="2300" b="1">
                <a:solidFill>
                  <a:schemeClr val="dk1"/>
                </a:solidFill>
                <a:latin typeface="Calibri"/>
                <a:ea typeface="Calibri"/>
                <a:cs typeface="Calibri"/>
                <a:sym typeface="Calibri"/>
              </a:rPr>
              <a:t>can</a:t>
            </a:r>
            <a:r>
              <a:rPr lang="en" sz="2300">
                <a:solidFill>
                  <a:schemeClr val="dk1"/>
                </a:solidFill>
                <a:latin typeface="Calibri"/>
                <a:ea typeface="Calibri"/>
                <a:cs typeface="Calibri"/>
                <a:sym typeface="Calibri"/>
              </a:rPr>
              <a:t> </a:t>
            </a:r>
            <a:r>
              <a:rPr lang="en" sz="2300" b="1">
                <a:solidFill>
                  <a:schemeClr val="dk1"/>
                </a:solidFill>
                <a:latin typeface="Calibri"/>
                <a:ea typeface="Calibri"/>
                <a:cs typeface="Calibri"/>
                <a:sym typeface="Calibri"/>
              </a:rPr>
              <a:t>write </a:t>
            </a:r>
            <a:r>
              <a:rPr lang="en" sz="2300">
                <a:solidFill>
                  <a:schemeClr val="dk1"/>
                </a:solidFill>
                <a:latin typeface="Calibri"/>
                <a:ea typeface="Calibri"/>
                <a:cs typeface="Calibri"/>
                <a:sym typeface="Calibri"/>
              </a:rPr>
              <a:t>about the texts studied in class and the new text</a:t>
            </a:r>
            <a:endParaRPr sz="2300">
              <a:solidFill>
                <a:schemeClr val="dk1"/>
              </a:solidFill>
              <a:latin typeface="Calibri"/>
              <a:ea typeface="Calibri"/>
              <a:cs typeface="Calibri"/>
              <a:sym typeface="Calibri"/>
            </a:endParaRPr>
          </a:p>
          <a:p>
            <a:pPr marL="0" marR="0" lvl="0" indent="0" algn="l" rtl="0">
              <a:lnSpc>
                <a:spcPct val="90000"/>
              </a:lnSpc>
              <a:spcBef>
                <a:spcPts val="1000"/>
              </a:spcBef>
              <a:spcAft>
                <a:spcPts val="1000"/>
              </a:spcAft>
              <a:buClr>
                <a:srgbClr val="000000"/>
              </a:buClr>
              <a:buSzPts val="2300"/>
              <a:buFont typeface="Arial"/>
              <a:buNone/>
            </a:pPr>
            <a:endParaRPr sz="2300">
              <a:solidFill>
                <a:schemeClr val="dk1"/>
              </a:solidFill>
              <a:latin typeface="Calibri"/>
              <a:ea typeface="Calibri"/>
              <a:cs typeface="Calibri"/>
              <a:sym typeface="Calibri"/>
            </a:endParaRPr>
          </a:p>
        </p:txBody>
      </p:sp>
      <p:sp>
        <p:nvSpPr>
          <p:cNvPr id="183" name="Google Shape;183;g1ec9763f92f_0_179"/>
          <p:cNvSpPr/>
          <p:nvPr/>
        </p:nvSpPr>
        <p:spPr>
          <a:xfrm>
            <a:off x="285752" y="3445008"/>
            <a:ext cx="1990500" cy="252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cxnSp>
        <p:nvCxnSpPr>
          <p:cNvPr id="184" name="Google Shape;184;g1ec9763f92f_0_179"/>
          <p:cNvCxnSpPr>
            <a:stCxn id="183" idx="3"/>
            <a:endCxn id="182" idx="1"/>
          </p:cNvCxnSpPr>
          <p:nvPr/>
        </p:nvCxnSpPr>
        <p:spPr>
          <a:xfrm>
            <a:off x="2276252" y="3571158"/>
            <a:ext cx="1944900" cy="517200"/>
          </a:xfrm>
          <a:prstGeom prst="bentConnector3">
            <a:avLst>
              <a:gd name="adj1" fmla="val 50002"/>
            </a:avLst>
          </a:prstGeom>
          <a:noFill/>
          <a:ln w="38100" cap="flat" cmpd="sng">
            <a:solidFill>
              <a:schemeClr val="dk1"/>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ec9763f92f_0_21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90" name="Google Shape;190;g1ec9763f92f_0_218"/>
          <p:cNvPicPr preferRelativeResize="0"/>
          <p:nvPr/>
        </p:nvPicPr>
        <p:blipFill rotWithShape="1">
          <a:blip r:embed="rId4">
            <a:alphaModFix/>
          </a:blip>
          <a:srcRect/>
          <a:stretch/>
        </p:blipFill>
        <p:spPr>
          <a:xfrm>
            <a:off x="185350" y="57150"/>
            <a:ext cx="3888525" cy="5030774"/>
          </a:xfrm>
          <a:prstGeom prst="rect">
            <a:avLst/>
          </a:prstGeom>
          <a:noFill/>
          <a:ln w="9525" cap="flat" cmpd="sng">
            <a:solidFill>
              <a:schemeClr val="dk2"/>
            </a:solidFill>
            <a:prstDash val="solid"/>
            <a:round/>
            <a:headEnd type="none" w="sm" len="sm"/>
            <a:tailEnd type="none" w="sm" len="sm"/>
          </a:ln>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2E5EBC9C-34DB-DF74-DA47-F27A84142AF1}"/>
                  </a:ext>
                </a:extLst>
              </p:cNvPr>
              <p:cNvGraphicFramePr>
                <a:graphicFrameLocks noChangeAspect="1"/>
              </p:cNvGraphicFramePr>
              <p:nvPr>
                <p:extLst>
                  <p:ext uri="{D42A27DB-BD31-4B8C-83A1-F6EECF244321}">
                    <p14:modId xmlns:p14="http://schemas.microsoft.com/office/powerpoint/2010/main" val="1329727388"/>
                  </p:ext>
                </p:extLst>
              </p:nvPr>
            </p:nvGraphicFramePr>
            <p:xfrm>
              <a:off x="317609" y="2417006"/>
              <a:ext cx="3635413" cy="1089058"/>
            </p:xfrm>
            <a:graphic>
              <a:graphicData uri="http://schemas.microsoft.com/office/powerpoint/2016/slidezoom">
                <pslz:sldZm>
                  <pslz:sldZmObj sldId="260" cId="0">
                    <pslz:zmPr id="{4A68837B-8726-4E14-8ECA-5BB7091783D7}" returnToParent="0" imageType="cover" transitionDur="1000">
                      <p166:blipFill xmlns:p166="http://schemas.microsoft.com/office/powerpoint/2016/6/main">
                        <a:blip r:embed="rId5"/>
                        <a:stretch>
                          <a:fillRect/>
                        </a:stretch>
                      </p166:blipFill>
                      <p166:spPr xmlns:p166="http://schemas.microsoft.com/office/powerpoint/2016/6/main">
                        <a:xfrm>
                          <a:off x="0" y="0"/>
                          <a:ext cx="3635413" cy="1089058"/>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2E5EBC9C-34DB-DF74-DA47-F27A84142AF1}"/>
                  </a:ext>
                </a:extLst>
              </p:cNvPr>
              <p:cNvPicPr>
                <a:picLocks noGrp="1" noRot="1" noChangeAspect="1" noMove="1" noResize="1" noEditPoints="1" noAdjustHandles="1" noChangeArrowheads="1" noChangeShapeType="1"/>
              </p:cNvPicPr>
              <p:nvPr/>
            </p:nvPicPr>
            <p:blipFill>
              <a:blip r:embed="rId8"/>
              <a:stretch>
                <a:fillRect/>
              </a:stretch>
            </p:blipFill>
            <p:spPr>
              <a:xfrm>
                <a:off x="317609" y="2417006"/>
                <a:ext cx="3635413" cy="1089058"/>
              </a:xfrm>
              <a:prstGeom prst="rect">
                <a:avLst/>
              </a:prstGeom>
              <a:ln w="3175">
                <a:solidFill>
                  <a:prstClr val="ltGray"/>
                </a:solidFill>
              </a:ln>
            </p:spPr>
          </p:pic>
        </mc:Fallback>
      </mc:AlternateContent>
      <p:sp>
        <p:nvSpPr>
          <p:cNvPr id="12" name="Google Shape;177;g1ec9763f92f_0_179">
            <a:extLst>
              <a:ext uri="{FF2B5EF4-FFF2-40B4-BE49-F238E27FC236}">
                <a16:creationId xmlns:a16="http://schemas.microsoft.com/office/drawing/2014/main" id="{214A59A1-B03C-F450-10C5-2D9D4A0387AA}"/>
              </a:ext>
            </a:extLst>
          </p:cNvPr>
          <p:cNvSpPr/>
          <p:nvPr/>
        </p:nvSpPr>
        <p:spPr>
          <a:xfrm>
            <a:off x="295032" y="2339174"/>
            <a:ext cx="3756266" cy="116689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2" name="Rectangle 11">
            <a:extLst>
              <a:ext uri="{FF2B5EF4-FFF2-40B4-BE49-F238E27FC236}">
                <a16:creationId xmlns:a16="http://schemas.microsoft.com/office/drawing/2014/main" id="{55860586-244E-CE21-991A-464065A5A5EF}"/>
              </a:ext>
            </a:extLst>
          </p:cNvPr>
          <p:cNvSpPr/>
          <p:nvPr/>
        </p:nvSpPr>
        <p:spPr>
          <a:xfrm>
            <a:off x="0" y="4455042"/>
            <a:ext cx="9144000" cy="400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E75F7B-E293-66F1-7817-A85A4DCCEE69}"/>
              </a:ext>
            </a:extLst>
          </p:cNvPr>
          <p:cNvSpPr>
            <a:spLocks/>
          </p:cNvSpPr>
          <p:nvPr/>
        </p:nvSpPr>
        <p:spPr>
          <a:xfrm>
            <a:off x="6272634" y="2750697"/>
            <a:ext cx="2834640" cy="2076483"/>
          </a:xfrm>
          <a:prstGeom prst="rect">
            <a:avLst/>
          </a:prstGeom>
          <a:solidFill>
            <a:srgbClr val="F8F8FE"/>
          </a:solidFill>
          <a:ln w="19050">
            <a:solidFill>
              <a:srgbClr val="3F3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76AF1B-5EAA-236B-2B84-BA83B4D01EBA}"/>
              </a:ext>
            </a:extLst>
          </p:cNvPr>
          <p:cNvSpPr>
            <a:spLocks/>
          </p:cNvSpPr>
          <p:nvPr/>
        </p:nvSpPr>
        <p:spPr>
          <a:xfrm>
            <a:off x="3198690" y="2750697"/>
            <a:ext cx="2834640" cy="2076483"/>
          </a:xfrm>
          <a:prstGeom prst="rect">
            <a:avLst/>
          </a:prstGeom>
          <a:solidFill>
            <a:srgbClr val="F8FEF8"/>
          </a:solidFill>
          <a:ln w="19050">
            <a:solidFill>
              <a:srgbClr val="60C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B19B8AD-0AE4-1153-4BAA-0EFBDF6DA60E}"/>
              </a:ext>
            </a:extLst>
          </p:cNvPr>
          <p:cNvSpPr>
            <a:spLocks/>
          </p:cNvSpPr>
          <p:nvPr/>
        </p:nvSpPr>
        <p:spPr>
          <a:xfrm>
            <a:off x="104254" y="2750698"/>
            <a:ext cx="2834640" cy="2076483"/>
          </a:xfrm>
          <a:prstGeom prst="rect">
            <a:avLst/>
          </a:prstGeom>
          <a:solidFill>
            <a:srgbClr val="FEFEF4"/>
          </a:solidFill>
          <a:ln w="19050">
            <a:solidFill>
              <a:srgbClr val="D1C8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Google Shape;196;g1ec9763f92f_0_18"/>
          <p:cNvSpPr txBox="1">
            <a:spLocks noGrp="1"/>
          </p:cNvSpPr>
          <p:nvPr>
            <p:ph type="sldNum" idx="12"/>
          </p:nvPr>
        </p:nvSpPr>
        <p:spPr>
          <a:xfrm>
            <a:off x="8548658" y="4781949"/>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dirty="0"/>
          </a:p>
        </p:txBody>
      </p:sp>
      <p:pic>
        <p:nvPicPr>
          <p:cNvPr id="197" name="Google Shape;197;g1ec9763f92f_0_18"/>
          <p:cNvPicPr preferRelativeResize="0"/>
          <p:nvPr/>
        </p:nvPicPr>
        <p:blipFill rotWithShape="1">
          <a:blip r:embed="rId4">
            <a:alphaModFix/>
          </a:blip>
          <a:srcRect b="2988"/>
          <a:stretch/>
        </p:blipFill>
        <p:spPr>
          <a:xfrm>
            <a:off x="152400" y="148473"/>
            <a:ext cx="8839199" cy="2569212"/>
          </a:xfrm>
          <a:prstGeom prst="rect">
            <a:avLst/>
          </a:prstGeom>
          <a:noFill/>
          <a:ln>
            <a:noFill/>
          </a:ln>
        </p:spPr>
      </p:pic>
      <p:sp>
        <p:nvSpPr>
          <p:cNvPr id="2" name="Google Shape;177;g1ec9763f92f_0_179">
            <a:extLst>
              <a:ext uri="{FF2B5EF4-FFF2-40B4-BE49-F238E27FC236}">
                <a16:creationId xmlns:a16="http://schemas.microsoft.com/office/drawing/2014/main" id="{AE9BAB2D-5932-70D1-8A6D-72BBBD2C9A47}"/>
              </a:ext>
            </a:extLst>
          </p:cNvPr>
          <p:cNvSpPr/>
          <p:nvPr/>
        </p:nvSpPr>
        <p:spPr>
          <a:xfrm>
            <a:off x="263237" y="868415"/>
            <a:ext cx="6165698" cy="465151"/>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3" name="Google Shape;265;g1ec9763f92f_0_37">
            <a:extLst>
              <a:ext uri="{FF2B5EF4-FFF2-40B4-BE49-F238E27FC236}">
                <a16:creationId xmlns:a16="http://schemas.microsoft.com/office/drawing/2014/main" id="{346AC0E4-11AF-5B81-664A-4D9C053A4E39}"/>
              </a:ext>
            </a:extLst>
          </p:cNvPr>
          <p:cNvPicPr preferRelativeResize="0"/>
          <p:nvPr/>
        </p:nvPicPr>
        <p:blipFill>
          <a:blip r:embed="rId5">
            <a:clrChange>
              <a:clrFrom>
                <a:srgbClr val="FFFFFE"/>
              </a:clrFrom>
              <a:clrTo>
                <a:srgbClr val="FFFFFE">
                  <a:alpha val="0"/>
                </a:srgbClr>
              </a:clrTo>
            </a:clrChange>
            <a:alphaModFix/>
          </a:blip>
          <a:stretch>
            <a:fillRect/>
          </a:stretch>
        </p:blipFill>
        <p:spPr>
          <a:xfrm>
            <a:off x="6624645" y="2750698"/>
            <a:ext cx="2366954" cy="572700"/>
          </a:xfrm>
          <a:prstGeom prst="rect">
            <a:avLst/>
          </a:prstGeom>
          <a:noFill/>
          <a:ln>
            <a:noFill/>
          </a:ln>
        </p:spPr>
      </p:pic>
      <p:pic>
        <p:nvPicPr>
          <p:cNvPr id="4" name="Google Shape;266;g1ec9763f92f_0_37">
            <a:extLst>
              <a:ext uri="{FF2B5EF4-FFF2-40B4-BE49-F238E27FC236}">
                <a16:creationId xmlns:a16="http://schemas.microsoft.com/office/drawing/2014/main" id="{A7050CC3-0DA5-6746-0738-48405A4EB20C}"/>
              </a:ext>
            </a:extLst>
          </p:cNvPr>
          <p:cNvPicPr preferRelativeResize="0"/>
          <p:nvPr/>
        </p:nvPicPr>
        <p:blipFill>
          <a:blip r:embed="rId6">
            <a:clrChange>
              <a:clrFrom>
                <a:srgbClr val="FFFFFE"/>
              </a:clrFrom>
              <a:clrTo>
                <a:srgbClr val="FFFFFE">
                  <a:alpha val="0"/>
                </a:srgbClr>
              </a:clrTo>
            </a:clrChange>
            <a:alphaModFix/>
          </a:blip>
          <a:stretch>
            <a:fillRect/>
          </a:stretch>
        </p:blipFill>
        <p:spPr>
          <a:xfrm>
            <a:off x="3449572" y="2781272"/>
            <a:ext cx="2368296" cy="511552"/>
          </a:xfrm>
          <a:prstGeom prst="rect">
            <a:avLst/>
          </a:prstGeom>
          <a:noFill/>
          <a:ln>
            <a:noFill/>
          </a:ln>
        </p:spPr>
      </p:pic>
      <p:pic>
        <p:nvPicPr>
          <p:cNvPr id="5" name="Google Shape;267;g1ec9763f92f_0_37">
            <a:extLst>
              <a:ext uri="{FF2B5EF4-FFF2-40B4-BE49-F238E27FC236}">
                <a16:creationId xmlns:a16="http://schemas.microsoft.com/office/drawing/2014/main" id="{2EB88D6F-F24C-6A5B-1C41-67534AB7FFA1}"/>
              </a:ext>
            </a:extLst>
          </p:cNvPr>
          <p:cNvPicPr preferRelativeResize="0"/>
          <p:nvPr/>
        </p:nvPicPr>
        <p:blipFill>
          <a:blip r:embed="rId7">
            <a:clrChange>
              <a:clrFrom>
                <a:srgbClr val="FFFFFE"/>
              </a:clrFrom>
              <a:clrTo>
                <a:srgbClr val="FFFFFE">
                  <a:alpha val="0"/>
                </a:srgbClr>
              </a:clrTo>
            </a:clrChange>
            <a:alphaModFix/>
          </a:blip>
          <a:stretch>
            <a:fillRect/>
          </a:stretch>
        </p:blipFill>
        <p:spPr>
          <a:xfrm>
            <a:off x="365939" y="2768924"/>
            <a:ext cx="2276856" cy="536248"/>
          </a:xfrm>
          <a:prstGeom prst="rect">
            <a:avLst/>
          </a:prstGeom>
          <a:noFill/>
          <a:ln>
            <a:noFill/>
          </a:ln>
        </p:spPr>
      </p:pic>
      <p:sp>
        <p:nvSpPr>
          <p:cNvPr id="8" name="TextBox 7">
            <a:extLst>
              <a:ext uri="{FF2B5EF4-FFF2-40B4-BE49-F238E27FC236}">
                <a16:creationId xmlns:a16="http://schemas.microsoft.com/office/drawing/2014/main" id="{AFB2B82C-21A4-23D7-3D31-6438D239650F}"/>
              </a:ext>
            </a:extLst>
          </p:cNvPr>
          <p:cNvSpPr txBox="1"/>
          <p:nvPr/>
        </p:nvSpPr>
        <p:spPr>
          <a:xfrm>
            <a:off x="61722" y="3117482"/>
            <a:ext cx="2985911" cy="196977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dirty="0"/>
              <a:t>Needs support for further study</a:t>
            </a:r>
          </a:p>
          <a:p>
            <a:pPr marL="285750" indent="-285750">
              <a:buFont typeface="Arial" panose="020B0604020202020204" pitchFamily="34" charset="0"/>
              <a:buChar char="•"/>
            </a:pPr>
            <a:r>
              <a:rPr lang="en-US" sz="1800" dirty="0"/>
              <a:t>Comparable to Approaching Basic or Unsatisfactory</a:t>
            </a:r>
          </a:p>
          <a:p>
            <a:endParaRPr lang="en-US" sz="1600" dirty="0"/>
          </a:p>
        </p:txBody>
      </p:sp>
      <p:sp>
        <p:nvSpPr>
          <p:cNvPr id="9" name="TextBox 8">
            <a:extLst>
              <a:ext uri="{FF2B5EF4-FFF2-40B4-BE49-F238E27FC236}">
                <a16:creationId xmlns:a16="http://schemas.microsoft.com/office/drawing/2014/main" id="{72FEFC5C-2613-E1BF-BB18-20027FFA3DDD}"/>
              </a:ext>
            </a:extLst>
          </p:cNvPr>
          <p:cNvSpPr txBox="1"/>
          <p:nvPr/>
        </p:nvSpPr>
        <p:spPr>
          <a:xfrm>
            <a:off x="3217743" y="3117482"/>
            <a:ext cx="2985911" cy="1169551"/>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dirty="0"/>
              <a:t>May need support for further study</a:t>
            </a:r>
          </a:p>
          <a:p>
            <a:pPr marL="285750" indent="-285750">
              <a:buFont typeface="Arial" panose="020B0604020202020204" pitchFamily="34" charset="0"/>
              <a:buChar char="•"/>
            </a:pPr>
            <a:r>
              <a:rPr lang="en-US" sz="1800" dirty="0"/>
              <a:t>Comparable to Basic</a:t>
            </a:r>
          </a:p>
        </p:txBody>
      </p:sp>
      <p:sp>
        <p:nvSpPr>
          <p:cNvPr id="10" name="TextBox 9">
            <a:extLst>
              <a:ext uri="{FF2B5EF4-FFF2-40B4-BE49-F238E27FC236}">
                <a16:creationId xmlns:a16="http://schemas.microsoft.com/office/drawing/2014/main" id="{A2AA1062-263D-4919-354B-AD8A27EE4D90}"/>
              </a:ext>
            </a:extLst>
          </p:cNvPr>
          <p:cNvSpPr txBox="1"/>
          <p:nvPr/>
        </p:nvSpPr>
        <p:spPr>
          <a:xfrm>
            <a:off x="6373763" y="3117481"/>
            <a:ext cx="2770238" cy="1446550"/>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800" dirty="0"/>
              <a:t>Ready for further study</a:t>
            </a:r>
          </a:p>
          <a:p>
            <a:pPr marL="285750" indent="-285750">
              <a:buFont typeface="Arial" panose="020B0604020202020204" pitchFamily="34" charset="0"/>
              <a:buChar char="•"/>
            </a:pPr>
            <a:r>
              <a:rPr lang="en-US" sz="1800" dirty="0"/>
              <a:t>Comparable to as Mastery or Advanced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6" grpId="0" animBg="1"/>
      <p:bldP spid="2"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ec9763f92f_0_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97" name="Google Shape;197;g1ec9763f92f_0_18"/>
          <p:cNvPicPr preferRelativeResize="0"/>
          <p:nvPr/>
        </p:nvPicPr>
        <p:blipFill>
          <a:blip r:embed="rId4">
            <a:alphaModFix/>
          </a:blip>
          <a:stretch>
            <a:fillRect/>
          </a:stretch>
        </p:blipFill>
        <p:spPr>
          <a:xfrm>
            <a:off x="152400" y="334216"/>
            <a:ext cx="8839199" cy="2648358"/>
          </a:xfrm>
          <a:prstGeom prst="rect">
            <a:avLst/>
          </a:prstGeom>
          <a:noFill/>
          <a:ln>
            <a:noFill/>
          </a:ln>
        </p:spPr>
      </p:pic>
      <p:pic>
        <p:nvPicPr>
          <p:cNvPr id="7" name="Google Shape;197;g1ec9763f92f_0_18">
            <a:extLst>
              <a:ext uri="{FF2B5EF4-FFF2-40B4-BE49-F238E27FC236}">
                <a16:creationId xmlns:a16="http://schemas.microsoft.com/office/drawing/2014/main" id="{2A680605-14FA-A20C-AF29-85D6652AA32B}"/>
              </a:ext>
            </a:extLst>
          </p:cNvPr>
          <p:cNvPicPr preferRelativeResize="0"/>
          <p:nvPr/>
        </p:nvPicPr>
        <p:blipFill rotWithShape="1">
          <a:blip r:embed="rId4">
            <a:alphaModFix/>
          </a:blip>
          <a:srcRect l="1041" t="45087" r="27905" b="29499"/>
          <a:stretch/>
        </p:blipFill>
        <p:spPr>
          <a:xfrm>
            <a:off x="323735" y="1104960"/>
            <a:ext cx="8667864" cy="928873"/>
          </a:xfrm>
          <a:prstGeom prst="rect">
            <a:avLst/>
          </a:prstGeom>
          <a:noFill/>
          <a:ln>
            <a:solidFill>
              <a:schemeClr val="tx1"/>
            </a:solidFill>
          </a:ln>
        </p:spPr>
      </p:pic>
      <p:pic>
        <p:nvPicPr>
          <p:cNvPr id="11" name="Google Shape;197;g1ec9763f92f_0_18">
            <a:extLst>
              <a:ext uri="{FF2B5EF4-FFF2-40B4-BE49-F238E27FC236}">
                <a16:creationId xmlns:a16="http://schemas.microsoft.com/office/drawing/2014/main" id="{2CB07745-3258-8FFB-EF5C-5127AC08EAF5}"/>
              </a:ext>
            </a:extLst>
          </p:cNvPr>
          <p:cNvPicPr preferRelativeResize="0"/>
          <p:nvPr/>
        </p:nvPicPr>
        <p:blipFill rotWithShape="1">
          <a:blip r:embed="rId4">
            <a:alphaModFix/>
          </a:blip>
          <a:srcRect l="1041" t="70500" r="27905" b="6386"/>
          <a:stretch/>
        </p:blipFill>
        <p:spPr>
          <a:xfrm>
            <a:off x="323735" y="2056411"/>
            <a:ext cx="8667864" cy="844836"/>
          </a:xfrm>
          <a:prstGeom prst="rect">
            <a:avLst/>
          </a:prstGeom>
          <a:noFill/>
          <a:ln>
            <a:solidFill>
              <a:schemeClr val="tx1"/>
            </a:solidFill>
          </a:ln>
        </p:spPr>
      </p:pic>
    </p:spTree>
    <p:custDataLst>
      <p:tags r:id="rId1"/>
    </p:custDataLst>
    <p:extLst>
      <p:ext uri="{BB962C8B-B14F-4D97-AF65-F5344CB8AC3E}">
        <p14:creationId xmlns:p14="http://schemas.microsoft.com/office/powerpoint/2010/main" val="40567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ec9763f92f_0_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97" name="Google Shape;197;g1ec9763f92f_0_18"/>
          <p:cNvPicPr preferRelativeResize="0"/>
          <p:nvPr/>
        </p:nvPicPr>
        <p:blipFill>
          <a:blip r:embed="rId4">
            <a:alphaModFix/>
          </a:blip>
          <a:stretch>
            <a:fillRect/>
          </a:stretch>
        </p:blipFill>
        <p:spPr>
          <a:xfrm>
            <a:off x="152400" y="334216"/>
            <a:ext cx="8839199" cy="2648358"/>
          </a:xfrm>
          <a:prstGeom prst="rect">
            <a:avLst/>
          </a:prstGeom>
          <a:noFill/>
          <a:ln>
            <a:noFill/>
          </a:ln>
        </p:spPr>
      </p:pic>
      <p:pic>
        <p:nvPicPr>
          <p:cNvPr id="3" name="Google Shape;197;g1ec9763f92f_0_18">
            <a:extLst>
              <a:ext uri="{FF2B5EF4-FFF2-40B4-BE49-F238E27FC236}">
                <a16:creationId xmlns:a16="http://schemas.microsoft.com/office/drawing/2014/main" id="{11F2C383-216F-B65C-D47B-2A74A13F03F5}"/>
              </a:ext>
            </a:extLst>
          </p:cNvPr>
          <p:cNvPicPr preferRelativeResize="0"/>
          <p:nvPr/>
        </p:nvPicPr>
        <p:blipFill rotWithShape="1">
          <a:blip r:embed="rId4">
            <a:alphaModFix/>
          </a:blip>
          <a:srcRect l="73116" t="25648" r="958" b="3924"/>
          <a:stretch/>
        </p:blipFill>
        <p:spPr>
          <a:xfrm>
            <a:off x="4156364" y="428977"/>
            <a:ext cx="4953769" cy="4031937"/>
          </a:xfrm>
          <a:prstGeom prst="rect">
            <a:avLst/>
          </a:prstGeom>
          <a:noFill/>
          <a:ln>
            <a:solidFill>
              <a:schemeClr val="tx1"/>
            </a:solidFill>
          </a:ln>
        </p:spPr>
      </p:pic>
      <p:sp>
        <p:nvSpPr>
          <p:cNvPr id="2" name="Rectangle 1">
            <a:extLst>
              <a:ext uri="{FF2B5EF4-FFF2-40B4-BE49-F238E27FC236}">
                <a16:creationId xmlns:a16="http://schemas.microsoft.com/office/drawing/2014/main" id="{7086D2CD-7453-0772-98AD-4AA53161F6D4}"/>
              </a:ext>
            </a:extLst>
          </p:cNvPr>
          <p:cNvSpPr/>
          <p:nvPr/>
        </p:nvSpPr>
        <p:spPr>
          <a:xfrm>
            <a:off x="4393870" y="2208810"/>
            <a:ext cx="4597729" cy="2066307"/>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C8759AE-251A-20D8-D869-9AFD9EE46C6F}"/>
              </a:ext>
            </a:extLst>
          </p:cNvPr>
          <p:cNvSpPr/>
          <p:nvPr/>
        </p:nvSpPr>
        <p:spPr>
          <a:xfrm>
            <a:off x="5533901" y="1531917"/>
            <a:ext cx="700644" cy="676893"/>
          </a:xfrm>
          <a:prstGeom prst="rect">
            <a:avLst/>
          </a:prstGeom>
          <a:noFill/>
          <a:ln w="57150">
            <a:solidFill>
              <a:srgbClr val="3F3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61382C3-E527-DA06-64C7-983E4C6DD3CC}"/>
              </a:ext>
            </a:extLst>
          </p:cNvPr>
          <p:cNvSpPr/>
          <p:nvPr/>
        </p:nvSpPr>
        <p:spPr>
          <a:xfrm>
            <a:off x="6234545" y="1531916"/>
            <a:ext cx="1555668" cy="676893"/>
          </a:xfrm>
          <a:prstGeom prst="rect">
            <a:avLst/>
          </a:prstGeom>
          <a:noFill/>
          <a:ln w="57150">
            <a:solidFill>
              <a:srgbClr val="3F3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18F95D-B204-D8E3-077D-2953564FF972}"/>
              </a:ext>
            </a:extLst>
          </p:cNvPr>
          <p:cNvSpPr/>
          <p:nvPr/>
        </p:nvSpPr>
        <p:spPr>
          <a:xfrm>
            <a:off x="7776357" y="1531916"/>
            <a:ext cx="1035133" cy="676893"/>
          </a:xfrm>
          <a:prstGeom prst="rect">
            <a:avLst/>
          </a:prstGeom>
          <a:noFill/>
          <a:ln w="57150">
            <a:solidFill>
              <a:srgbClr val="3F3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8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ec9763f92f_0_18"/>
          <p:cNvSpPr txBox="1">
            <a:spLocks noGrp="1"/>
          </p:cNvSpPr>
          <p:nvPr>
            <p:ph type="sldNum" idx="12"/>
          </p:nvPr>
        </p:nvSpPr>
        <p:spPr>
          <a:xfrm>
            <a:off x="8548658" y="47394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97" name="Google Shape;197;g1ec9763f92f_0_18"/>
          <p:cNvPicPr preferRelativeResize="0"/>
          <p:nvPr/>
        </p:nvPicPr>
        <p:blipFill>
          <a:blip r:embed="rId4">
            <a:alphaModFix/>
          </a:blip>
          <a:stretch>
            <a:fillRect/>
          </a:stretch>
        </p:blipFill>
        <p:spPr>
          <a:xfrm>
            <a:off x="152400" y="334216"/>
            <a:ext cx="8839199" cy="2648358"/>
          </a:xfrm>
          <a:prstGeom prst="rect">
            <a:avLst/>
          </a:prstGeom>
          <a:noFill/>
          <a:ln>
            <a:noFill/>
          </a:ln>
        </p:spPr>
      </p:pic>
      <p:pic>
        <p:nvPicPr>
          <p:cNvPr id="3" name="Google Shape;197;g1ec9763f92f_0_18">
            <a:extLst>
              <a:ext uri="{FF2B5EF4-FFF2-40B4-BE49-F238E27FC236}">
                <a16:creationId xmlns:a16="http://schemas.microsoft.com/office/drawing/2014/main" id="{11F2C383-216F-B65C-D47B-2A74A13F03F5}"/>
              </a:ext>
            </a:extLst>
          </p:cNvPr>
          <p:cNvPicPr preferRelativeResize="0"/>
          <p:nvPr/>
        </p:nvPicPr>
        <p:blipFill rotWithShape="1">
          <a:blip r:embed="rId4">
            <a:alphaModFix/>
          </a:blip>
          <a:srcRect l="73116" t="25648" r="958" b="3924"/>
          <a:stretch/>
        </p:blipFill>
        <p:spPr>
          <a:xfrm>
            <a:off x="4156364" y="428977"/>
            <a:ext cx="4953769" cy="4031937"/>
          </a:xfrm>
          <a:prstGeom prst="rect">
            <a:avLst/>
          </a:prstGeom>
          <a:noFill/>
          <a:ln>
            <a:solidFill>
              <a:schemeClr val="tx1"/>
            </a:solidFill>
          </a:ln>
        </p:spPr>
      </p:pic>
      <p:sp>
        <p:nvSpPr>
          <p:cNvPr id="2" name="Rectangle 1">
            <a:extLst>
              <a:ext uri="{FF2B5EF4-FFF2-40B4-BE49-F238E27FC236}">
                <a16:creationId xmlns:a16="http://schemas.microsoft.com/office/drawing/2014/main" id="{7086D2CD-7453-0772-98AD-4AA53161F6D4}"/>
              </a:ext>
            </a:extLst>
          </p:cNvPr>
          <p:cNvSpPr/>
          <p:nvPr/>
        </p:nvSpPr>
        <p:spPr>
          <a:xfrm>
            <a:off x="4393870" y="2244436"/>
            <a:ext cx="4597729" cy="673428"/>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835860A-95C7-D9C0-A436-B491F35C6886}"/>
              </a:ext>
            </a:extLst>
          </p:cNvPr>
          <p:cNvSpPr/>
          <p:nvPr/>
        </p:nvSpPr>
        <p:spPr>
          <a:xfrm>
            <a:off x="4334383" y="2956292"/>
            <a:ext cx="4597729" cy="673428"/>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465593-EE5E-5FEE-EB0E-51409D306261}"/>
              </a:ext>
            </a:extLst>
          </p:cNvPr>
          <p:cNvSpPr/>
          <p:nvPr/>
        </p:nvSpPr>
        <p:spPr>
          <a:xfrm>
            <a:off x="4334382" y="3654033"/>
            <a:ext cx="4597729" cy="673428"/>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3951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g2a15f6884be_6_0"/>
          <p:cNvSpPr txBox="1">
            <a:spLocks noGrp="1"/>
          </p:cNvSpPr>
          <p:nvPr>
            <p:ph type="ctrTitle"/>
          </p:nvPr>
        </p:nvSpPr>
        <p:spPr>
          <a:xfrm>
            <a:off x="421725" y="740675"/>
            <a:ext cx="8221200" cy="1254380"/>
          </a:xfrm>
          <a:prstGeom prst="rect">
            <a:avLst/>
          </a:prstGeom>
          <a:noFill/>
          <a:ln>
            <a:noFill/>
          </a:ln>
        </p:spPr>
        <p:txBody>
          <a:bodyPr spcFirstLastPara="1" wrap="square" lIns="91425" tIns="91425" rIns="91425" bIns="91425" anchor="t" anchorCtr="0">
            <a:noAutofit/>
          </a:bodyPr>
          <a:lstStyle/>
          <a:p>
            <a:pPr lvl="0"/>
            <a:r>
              <a:rPr lang="en-US" sz="2300" b="0" dirty="0">
                <a:solidFill>
                  <a:schemeClr val="dk1"/>
                </a:solidFill>
              </a:rPr>
              <a:t>If you have questions about your student’s report or how your student is doing, please reach out to your </a:t>
            </a:r>
            <a:r>
              <a:rPr lang="en-US" sz="2300" dirty="0">
                <a:solidFill>
                  <a:schemeClr val="dk1"/>
                </a:solidFill>
              </a:rPr>
              <a:t>student’s English language arts teacher</a:t>
            </a:r>
            <a:r>
              <a:rPr lang="en-US" sz="2300" b="0" dirty="0">
                <a:solidFill>
                  <a:schemeClr val="dk1"/>
                </a:solidFill>
              </a:rPr>
              <a:t>.</a:t>
            </a:r>
            <a:br>
              <a:rPr lang="en-US" sz="2300" b="0" dirty="0">
                <a:solidFill>
                  <a:schemeClr val="dk1"/>
                </a:solidFill>
              </a:rPr>
            </a:br>
            <a:endParaRPr lang="en-US" sz="2300" b="0" dirty="0">
              <a:solidFill>
                <a:schemeClr val="dk1"/>
              </a:solidFill>
            </a:endParaRPr>
          </a:p>
          <a:p>
            <a:pPr marL="0" lvl="0" indent="0" algn="l" rtl="0">
              <a:lnSpc>
                <a:spcPct val="100000"/>
              </a:lnSpc>
              <a:spcBef>
                <a:spcPts val="0"/>
              </a:spcBef>
              <a:spcAft>
                <a:spcPts val="0"/>
              </a:spcAft>
              <a:buSzPts val="3200"/>
              <a:buNone/>
            </a:pPr>
            <a:r>
              <a:rPr lang="en-US" sz="2300" b="0" dirty="0">
                <a:solidFill>
                  <a:schemeClr val="dk1"/>
                </a:solidFill>
              </a:rPr>
              <a:t>Send general assessment questions to </a:t>
            </a:r>
          </a:p>
          <a:p>
            <a:pPr marL="0" lvl="0" indent="0" algn="l" rtl="0">
              <a:lnSpc>
                <a:spcPct val="100000"/>
              </a:lnSpc>
              <a:spcBef>
                <a:spcPts val="0"/>
              </a:spcBef>
              <a:spcAft>
                <a:spcPts val="0"/>
              </a:spcAft>
              <a:buSzPts val="3200"/>
              <a:buNone/>
            </a:pPr>
            <a:r>
              <a:rPr lang="en-US" sz="2300" b="0" u="sng" dirty="0">
                <a:solidFill>
                  <a:schemeClr val="hlink"/>
                </a:solidFill>
                <a:hlinkClick r:id="rId3"/>
              </a:rPr>
              <a:t>assessment@la.gov</a:t>
            </a:r>
            <a:r>
              <a:rPr lang="en-US" sz="2300" b="0" dirty="0">
                <a:solidFill>
                  <a:schemeClr val="dk1"/>
                </a:solidFill>
              </a:rPr>
              <a:t> </a:t>
            </a:r>
            <a:endParaRPr lang="en-US" dirty="0"/>
          </a:p>
        </p:txBody>
      </p:sp>
      <p:sp>
        <p:nvSpPr>
          <p:cNvPr id="977" name="Google Shape;977;g2a15f6884be_6_0"/>
          <p:cNvSpPr txBox="1">
            <a:spLocks noGrp="1"/>
          </p:cNvSpPr>
          <p:nvPr>
            <p:ph type="sldNum" idx="12"/>
          </p:nvPr>
        </p:nvSpPr>
        <p:spPr>
          <a:xfrm>
            <a:off x="8548658" y="537737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100"/>
              <a:buNone/>
            </a:pPr>
            <a:fld id="{00000000-1234-1234-1234-123412341234}" type="slidenum">
              <a:rPr lang="en"/>
              <a:t>9</a:t>
            </a:fld>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8|7.7"/>
</p:tagLst>
</file>

<file path=ppt/tags/tag2.xml><?xml version="1.0" encoding="utf-8"?>
<p:tagLst xmlns:a="http://schemas.openxmlformats.org/drawingml/2006/main" xmlns:r="http://schemas.openxmlformats.org/officeDocument/2006/relationships" xmlns:p="http://schemas.openxmlformats.org/presentationml/2006/main">
  <p:tag name="TIMING" val="|20.5|21.7"/>
</p:tagLst>
</file>

<file path=ppt/tags/tag3.xml><?xml version="1.0" encoding="utf-8"?>
<p:tagLst xmlns:a="http://schemas.openxmlformats.org/drawingml/2006/main" xmlns:r="http://schemas.openxmlformats.org/officeDocument/2006/relationships" xmlns:p="http://schemas.openxmlformats.org/presentationml/2006/main">
  <p:tag name="TIMING" val="|4.4"/>
</p:tagLst>
</file>

<file path=ppt/tags/tag4.xml><?xml version="1.0" encoding="utf-8"?>
<p:tagLst xmlns:a="http://schemas.openxmlformats.org/drawingml/2006/main" xmlns:r="http://schemas.openxmlformats.org/officeDocument/2006/relationships" xmlns:p="http://schemas.openxmlformats.org/presentationml/2006/main">
  <p:tag name="TIMING" val="|4.4|7.3|17.7|16.2"/>
</p:tagLst>
</file>

<file path=ppt/tags/tag5.xml><?xml version="1.0" encoding="utf-8"?>
<p:tagLst xmlns:a="http://schemas.openxmlformats.org/drawingml/2006/main" xmlns:r="http://schemas.openxmlformats.org/officeDocument/2006/relationships" xmlns:p="http://schemas.openxmlformats.org/presentationml/2006/main">
  <p:tag name="TIMING" val="|14.2|5.6"/>
</p:tagLst>
</file>

<file path=ppt/tags/tag6.xml><?xml version="1.0" encoding="utf-8"?>
<p:tagLst xmlns:a="http://schemas.openxmlformats.org/drawingml/2006/main" xmlns:r="http://schemas.openxmlformats.org/officeDocument/2006/relationships" xmlns:p="http://schemas.openxmlformats.org/presentationml/2006/main">
  <p:tag name="TIMING" val="|4.7|15.9|5.1|4.6|3.6"/>
</p:tagLst>
</file>

<file path=ppt/tags/tag7.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LDOE">
  <a:themeElements>
    <a:clrScheme name="Simple Light">
      <a:dk1>
        <a:srgbClr val="3B1A53"/>
      </a:dk1>
      <a:lt1>
        <a:srgbClr val="FFFFFF"/>
      </a:lt1>
      <a:dk2>
        <a:srgbClr val="4D4D4F"/>
      </a:dk2>
      <a:lt2>
        <a:srgbClr val="385463"/>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3127183-8af6-496d-bff6-b976b6254c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B66A08DF38CA459CD4976552620AEF" ma:contentTypeVersion="7" ma:contentTypeDescription="Create a new document." ma:contentTypeScope="" ma:versionID="e06354d750fe1a4b0761f7f67ab7749c">
  <xsd:schema xmlns:xsd="http://www.w3.org/2001/XMLSchema" xmlns:xs="http://www.w3.org/2001/XMLSchema" xmlns:p="http://schemas.microsoft.com/office/2006/metadata/properties" xmlns:ns3="5c9d007e-1227-4de4-af3c-5b0012119afd" xmlns:ns4="83127183-8af6-496d-bff6-b976b6254cde" targetNamespace="http://schemas.microsoft.com/office/2006/metadata/properties" ma:root="true" ma:fieldsID="a1964c73104128af604173021c25e7f1" ns3:_="" ns4:_="">
    <xsd:import namespace="5c9d007e-1227-4de4-af3c-5b0012119afd"/>
    <xsd:import namespace="83127183-8af6-496d-bff6-b976b6254cd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d007e-1227-4de4-af3c-5b0012119a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27183-8af6-496d-bff6-b976b6254cd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754110-D309-49E4-A140-039FD7EEF1E3}">
  <ds:schemaRefs>
    <ds:schemaRef ds:uri="http://schemas.microsoft.com/sharepoint/v3/contenttype/forms"/>
  </ds:schemaRefs>
</ds:datastoreItem>
</file>

<file path=customXml/itemProps2.xml><?xml version="1.0" encoding="utf-8"?>
<ds:datastoreItem xmlns:ds="http://schemas.openxmlformats.org/officeDocument/2006/customXml" ds:itemID="{995FF057-DA4F-4529-AEB8-93E3E51EA4DB}">
  <ds:schemaRefs>
    <ds:schemaRef ds:uri="http://purl.org/dc/terms/"/>
    <ds:schemaRef ds:uri="http://purl.org/dc/elements/1.1/"/>
    <ds:schemaRef ds:uri="5c9d007e-1227-4de4-af3c-5b0012119afd"/>
    <ds:schemaRef ds:uri="http://schemas.microsoft.com/office/2006/documentManagement/types"/>
    <ds:schemaRef ds:uri="http://purl.org/dc/dcmitype/"/>
    <ds:schemaRef ds:uri="83127183-8af6-496d-bff6-b976b6254cd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B20A3AA-0E32-429F-BD5A-7BB06A61A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d007e-1227-4de4-af3c-5b0012119afd"/>
    <ds:schemaRef ds:uri="83127183-8af6-496d-bff6-b976b6254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889</TotalTime>
  <Words>1076</Words>
  <Application>Microsoft Office PowerPoint</Application>
  <PresentationFormat>On-screen Show (16:9)</PresentationFormat>
  <Paragraphs>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Public Sans</vt:lpstr>
      <vt:lpstr>Arial</vt:lpstr>
      <vt:lpstr>Times New Roman</vt:lpstr>
      <vt:lpstr>Public Sans Medium</vt:lpstr>
      <vt:lpstr>LDOE</vt:lpstr>
      <vt:lpstr>Innovative Assessment Program Professional Learning Series       Short Videos </vt:lpstr>
      <vt:lpstr>New Student Report</vt:lpstr>
      <vt:lpstr>PowerPoint Presentation</vt:lpstr>
      <vt:lpstr>PowerPoint Presentation</vt:lpstr>
      <vt:lpstr>PowerPoint Presentation</vt:lpstr>
      <vt:lpstr>PowerPoint Presentation</vt:lpstr>
      <vt:lpstr>PowerPoint Presentation</vt:lpstr>
      <vt:lpstr>PowerPoint Presentation</vt:lpstr>
      <vt:lpstr>If you have questions about your student’s report or how your student is doing, please reach out to your student’s English language arts teacher.  Send general assessment questions to  assessment@la.gov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Assessment Program Professional Learning Series       Short Videos</dc:title>
  <dc:creator>Nathan  Dadey</dc:creator>
  <cp:lastModifiedBy>Nathan  Dadey</cp:lastModifiedBy>
  <cp:revision>137</cp:revision>
  <dcterms:modified xsi:type="dcterms:W3CDTF">2024-01-17T22:53:11Z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0x01010065B66A08DF38CA459CD4976552620AEF</vt:lpwstr>
  </property>
</Properties>
</file>