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8.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embeddedFontLst>
    <p:embeddedFont>
      <p:font typeface="Century Schoolbook" panose="02040604050505020304" pitchFamily="18" charset="0"/>
      <p:regular r:id="rId41"/>
      <p:bold r:id="rId42"/>
      <p:italic r:id="rId43"/>
      <p:boldItalic r:id="rId44"/>
    </p:embeddedFont>
    <p:embeddedFont>
      <p:font typeface="Lucida Sans" panose="020B0602030504020204" pitchFamily="34" charset="0"/>
      <p:regular r:id="rId45"/>
      <p:bold r:id="rId46"/>
      <p:italic r:id="rId47"/>
      <p:boldItalic r:id="rId48"/>
    </p:embeddedFont>
    <p:embeddedFont>
      <p:font typeface="Open Sans" pitchFamily="2" charset="0"/>
      <p:regular r:id="rId49"/>
      <p:bold r:id="rId50"/>
      <p:italic r:id="rId51"/>
      <p:boldItalic r:id="rId52"/>
    </p:embeddedFont>
    <p:embeddedFont>
      <p:font typeface="Public Sans" panose="020B0604020202020204" charset="0"/>
      <p:regular r:id="rId53"/>
      <p:bold r:id="rId54"/>
      <p:italic r:id="rId55"/>
      <p:boldItalic r:id="rId56"/>
    </p:embeddedFont>
    <p:embeddedFont>
      <p:font typeface="Public Sans Medium" panose="020B0604020202020204" charset="0"/>
      <p:regular r:id="rId57"/>
      <p:bold r:id="rId58"/>
      <p:italic r:id="rId59"/>
      <p:boldItalic r:id="rId60"/>
    </p:embeddedFont>
    <p:embeddedFont>
      <p:font typeface="Public Sans SemiBold" panose="020B0604020202020204" charset="0"/>
      <p:regular r:id="rId61"/>
      <p:bold r:id="rId62"/>
      <p:italic r:id="rId63"/>
      <p:boldItalic r:id="rId64"/>
    </p:embeddedFont>
    <p:embeddedFont>
      <p:font typeface="Roboto" panose="02000000000000000000" pitchFamily="2"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3" roundtripDataSignature="AMtx7mh7urgyNS5uTTSNw5PpiWL/wmo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0058D7-A3A7-4521-AF72-FBA6F1BA50D3}">
  <a:tblStyle styleId="{A20058D7-A3A7-4521-AF72-FBA6F1BA50D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FC35D11-48B4-42A8-866D-226C5850962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209" autoAdjust="0"/>
  </p:normalViewPr>
  <p:slideViewPr>
    <p:cSldViewPr snapToGrid="0">
      <p:cViewPr varScale="1">
        <p:scale>
          <a:sx n="85" d="100"/>
          <a:sy n="85" d="100"/>
        </p:scale>
        <p:origin x="130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font" Target="fonts/font2.fntdata"/><Relationship Id="rId47" Type="http://schemas.openxmlformats.org/officeDocument/2006/relationships/font" Target="fonts/font7.fntdata"/><Relationship Id="rId63" Type="http://schemas.openxmlformats.org/officeDocument/2006/relationships/font" Target="fonts/font23.fntdata"/><Relationship Id="rId68" Type="http://schemas.openxmlformats.org/officeDocument/2006/relationships/font" Target="fonts/font28.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font" Target="fonts/font26.fntdata"/><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21.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font" Target="fonts/font27.fntdata"/><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73"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10.fntdata"/><Relationship Id="rId55" Type="http://schemas.openxmlformats.org/officeDocument/2006/relationships/font" Target="fonts/font15.fntdata"/><Relationship Id="rId76" Type="http://schemas.openxmlformats.org/officeDocument/2006/relationships/theme" Target="theme/theme1.xml"/><Relationship Id="rId7"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9e1eff5451_0_19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29e1eff5451_0_19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dirty="0">
                <a:solidFill>
                  <a:srgbClr val="212121"/>
                </a:solidFill>
                <a:latin typeface="Calibri"/>
                <a:ea typeface="Calibri"/>
                <a:cs typeface="Calibri"/>
                <a:sym typeface="Calibri"/>
              </a:rPr>
              <a:t>Time needed for the session:</a:t>
            </a:r>
            <a:endParaRPr sz="1400" b="1" dirty="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400" dirty="0">
                <a:solidFill>
                  <a:srgbClr val="212121"/>
                </a:solidFill>
                <a:latin typeface="Calibri"/>
                <a:ea typeface="Calibri"/>
                <a:cs typeface="Calibri"/>
                <a:sym typeface="Calibri"/>
              </a:rPr>
              <a:t>15-30 minutes</a:t>
            </a:r>
            <a:endParaRPr sz="1400" dirty="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b="1" dirty="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400" b="1" dirty="0">
                <a:solidFill>
                  <a:srgbClr val="212121"/>
                </a:solidFill>
                <a:latin typeface="Calibri"/>
                <a:ea typeface="Calibri"/>
                <a:cs typeface="Calibri"/>
                <a:sym typeface="Calibri"/>
              </a:rPr>
              <a:t>Needed materials for session:</a:t>
            </a:r>
            <a:endParaRPr sz="1400" dirty="0">
              <a:solidFill>
                <a:srgbClr val="212121"/>
              </a:solidFill>
              <a:latin typeface="Calibri"/>
              <a:ea typeface="Calibri"/>
              <a:cs typeface="Calibri"/>
              <a:sym typeface="Calibri"/>
            </a:endParaRPr>
          </a:p>
          <a:p>
            <a:pPr marL="457200" lvl="0" indent="-317500" algn="l" rtl="0">
              <a:lnSpc>
                <a:spcPct val="100000"/>
              </a:lnSpc>
              <a:spcBef>
                <a:spcPts val="0"/>
              </a:spcBef>
              <a:spcAft>
                <a:spcPts val="0"/>
              </a:spcAft>
              <a:buClr>
                <a:srgbClr val="212121"/>
              </a:buClr>
              <a:buSzPts val="1400"/>
              <a:buFont typeface="Calibri"/>
              <a:buChar char="●"/>
            </a:pPr>
            <a:r>
              <a:rPr lang="en" sz="1400"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Copies of a complete score report</a:t>
            </a:r>
            <a:endParaRPr sz="1400" dirty="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dirty="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b="1" dirty="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400" b="1" dirty="0">
                <a:solidFill>
                  <a:srgbClr val="212121"/>
                </a:solidFill>
                <a:latin typeface="Calibri"/>
                <a:ea typeface="Calibri"/>
                <a:cs typeface="Calibri"/>
                <a:sym typeface="Calibri"/>
              </a:rPr>
              <a:t>Duration: </a:t>
            </a:r>
            <a:r>
              <a:rPr lang="en" sz="1400" dirty="0">
                <a:solidFill>
                  <a:srgbClr val="212121"/>
                </a:solidFill>
                <a:latin typeface="Calibri"/>
                <a:ea typeface="Calibri"/>
                <a:cs typeface="Calibri"/>
                <a:sym typeface="Calibri"/>
              </a:rPr>
              <a:t>20 seconds</a:t>
            </a:r>
            <a:endParaRPr sz="1400" dirty="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400" b="1"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Facilitator says</a:t>
            </a:r>
            <a:r>
              <a:rPr lang="en" sz="1400"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t>
            </a:r>
            <a:r>
              <a:rPr lang="en" sz="1400" dirty="0">
                <a:solidFill>
                  <a:srgbClr val="212121"/>
                </a:solidFill>
                <a:latin typeface="Calibri"/>
                <a:ea typeface="Calibri"/>
                <a:cs typeface="Calibri"/>
                <a:sym typeface="Calibri"/>
              </a:rPr>
              <a:t> Welcome to the Innovative Assessment Program’s Professional Learning series, session 5 which is focusing on understanding the new classroom score report for grades 6-8.</a:t>
            </a:r>
            <a:endParaRPr sz="1400" dirty="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400" dirty="0">
                <a:solidFill>
                  <a:srgbClr val="212121"/>
                </a:solidFill>
                <a:latin typeface="Calibri"/>
                <a:ea typeface="Calibri"/>
                <a:cs typeface="Calibri"/>
                <a:sym typeface="Calibri"/>
              </a:rPr>
              <a:t>My name is XXX and I am partnering with the Lousianna Department of Education to present this information.</a:t>
            </a:r>
            <a:endParaRPr sz="1300" b="1" dirty="0">
              <a:solidFill>
                <a:srgbClr val="21212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a6aa8e48f8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2a6aa8e48f8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rPr>
              <a:t>Duration: </a:t>
            </a:r>
            <a:r>
              <a:rPr lang="en" sz="1400">
                <a:solidFill>
                  <a:srgbClr val="212121"/>
                </a:solidFill>
                <a:latin typeface="Calibri"/>
                <a:ea typeface="Calibri"/>
                <a:cs typeface="Calibri"/>
                <a:sym typeface="Calibri"/>
              </a:rPr>
              <a:t>10 seconds</a:t>
            </a:r>
            <a:endParaRPr sz="1400">
              <a:solidFill>
                <a:srgbClr val="21212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Facilitator says</a:t>
            </a:r>
            <a:r>
              <a:rPr lang="en" sz="140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a:t>
            </a:r>
            <a:r>
              <a:rPr lang="en" sz="1400">
                <a:solidFill>
                  <a:srgbClr val="212121"/>
                </a:solidFill>
                <a:latin typeface="Calibri"/>
                <a:ea typeface="Calibri"/>
                <a:cs typeface="Calibri"/>
                <a:sym typeface="Calibri"/>
              </a:rPr>
              <a:t> There are four sections, each one with </a:t>
            </a:r>
            <a:r>
              <a:rPr lang="en" sz="1400">
                <a:solidFill>
                  <a:schemeClr val="dk1"/>
                </a:solidFill>
                <a:latin typeface="Calibri"/>
                <a:ea typeface="Calibri"/>
                <a:cs typeface="Calibri"/>
                <a:sym typeface="Calibri"/>
              </a:rPr>
              <a:t>a specific purpose. </a:t>
            </a:r>
            <a:endParaRPr sz="1400" b="1">
              <a:solidFill>
                <a:srgbClr val="21212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a8878fcc1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2a8878fcc1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rPr>
              <a:t>Duration: </a:t>
            </a:r>
            <a:r>
              <a:rPr lang="en" sz="1400">
                <a:solidFill>
                  <a:srgbClr val="212121"/>
                </a:solidFill>
                <a:latin typeface="Calibri"/>
                <a:ea typeface="Calibri"/>
                <a:cs typeface="Calibri"/>
                <a:sym typeface="Calibri"/>
              </a:rPr>
              <a:t>15 seconds</a:t>
            </a:r>
            <a:endParaRPr sz="1400">
              <a:solidFill>
                <a:srgbClr val="21212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Facilitator says</a:t>
            </a:r>
            <a:r>
              <a:rPr lang="en" sz="140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a:t>
            </a:r>
            <a:r>
              <a:rPr lang="en" sz="1400">
                <a:solidFill>
                  <a:srgbClr val="212121"/>
                </a:solidFill>
                <a:latin typeface="Calibri"/>
                <a:ea typeface="Calibri"/>
                <a:cs typeface="Calibri"/>
                <a:sym typeface="Calibri"/>
              </a:rPr>
              <a:t> We will start with the Overall Results. You might want to pause the video and make sure that you have your own copy - or a sample copy of a classroom score report to refer to. Feel free to pause the video at any time to look at your copy. And note that there are several opportunities throughout this video where we will offer you a chance to pause and respond to a question.</a:t>
            </a:r>
            <a:endParaRPr sz="1400" b="1">
              <a:solidFill>
                <a:srgbClr val="21212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9e2afb1d78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29e2afb1d78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rPr>
              <a:t>Duration: </a:t>
            </a:r>
            <a:r>
              <a:rPr lang="en" sz="1400">
                <a:solidFill>
                  <a:srgbClr val="212121"/>
                </a:solidFill>
                <a:latin typeface="Calibri"/>
                <a:ea typeface="Calibri"/>
                <a:cs typeface="Calibri"/>
                <a:sym typeface="Calibri"/>
              </a:rPr>
              <a:t>10 seconds</a:t>
            </a:r>
            <a:endParaRPr sz="140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 sz="1400" b="1">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Facilitator says</a:t>
            </a:r>
            <a:r>
              <a:rPr lang="en" sz="140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a:t>
            </a:r>
            <a:r>
              <a:rPr lang="en" sz="1400">
                <a:solidFill>
                  <a:srgbClr val="212121"/>
                </a:solidFill>
                <a:latin typeface="Calibri"/>
                <a:ea typeface="Calibri"/>
                <a:cs typeface="Calibri"/>
                <a:sym typeface="Calibri"/>
              </a:rPr>
              <a:t> The overall results section provides a summary picture of the number of students in each reporting category at each of three performance ratings. </a:t>
            </a:r>
            <a:endParaRPr sz="1400">
              <a:solidFill>
                <a:srgbClr val="434343"/>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rgbClr val="21212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a6aa8e48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2a6aa8e48f8_0_2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b="1" dirty="0">
                <a:solidFill>
                  <a:srgbClr val="212121"/>
                </a:solidFill>
                <a:latin typeface="Calibri"/>
                <a:ea typeface="Calibri"/>
                <a:cs typeface="Calibri"/>
                <a:sym typeface="Calibri"/>
              </a:rPr>
              <a:t>Duration: 1</a:t>
            </a:r>
            <a:r>
              <a:rPr lang="en" sz="1400" dirty="0">
                <a:solidFill>
                  <a:srgbClr val="212121"/>
                </a:solidFill>
                <a:latin typeface="Calibri"/>
                <a:ea typeface="Calibri"/>
                <a:cs typeface="Calibri"/>
                <a:sym typeface="Calibri"/>
              </a:rPr>
              <a:t> </a:t>
            </a:r>
            <a:r>
              <a:rPr lang="en-US" sz="1400" dirty="0">
                <a:solidFill>
                  <a:srgbClr val="212121"/>
                </a:solidFill>
                <a:latin typeface="Calibri"/>
                <a:ea typeface="Calibri"/>
                <a:cs typeface="Calibri"/>
                <a:sym typeface="Calibri"/>
              </a:rPr>
              <a:t>minute</a:t>
            </a:r>
            <a:endParaRPr sz="1400" dirty="0">
              <a:solidFill>
                <a:srgbClr val="21212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400" dirty="0">
              <a:solidFill>
                <a:srgbClr val="21212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dirty="0">
                <a:solidFill>
                  <a:srgbClr val="212121"/>
                </a:solidFill>
                <a:latin typeface="Calibri"/>
                <a:ea typeface="Calibri"/>
                <a:cs typeface="Calibri"/>
                <a:sym typeface="Calibri"/>
              </a:rPr>
              <a:t>NOTE THERE IS AN ANIMATION ON THIS SLIDE.</a:t>
            </a:r>
            <a:endParaRPr sz="1400" dirty="0">
              <a:solidFill>
                <a:srgbClr val="21212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sz="1400" b="1" dirty="0">
                <a:solidFill>
                  <a:srgbClr val="212121"/>
                </a:solidFill>
                <a:latin typeface="Calibri"/>
                <a:ea typeface="Calibri"/>
                <a:cs typeface="Calibri"/>
                <a:sym typeface="Calibri"/>
              </a:rPr>
              <a:t>Facilitator says</a:t>
            </a:r>
            <a:r>
              <a:rPr lang="en" sz="1400" dirty="0">
                <a:solidFill>
                  <a:srgbClr val="212121"/>
                </a:solidFill>
                <a:latin typeface="Calibri"/>
                <a:ea typeface="Calibri"/>
                <a:cs typeface="Calibri"/>
                <a:sym typeface="Calibri"/>
              </a:rPr>
              <a:t>: </a:t>
            </a:r>
            <a:r>
              <a:rPr lang="en" sz="1400" dirty="0">
                <a:solidFill>
                  <a:schemeClr val="dk1"/>
                </a:solidFill>
                <a:latin typeface="Calibri"/>
                <a:ea typeface="Calibri"/>
                <a:cs typeface="Calibri"/>
                <a:sym typeface="Calibri"/>
              </a:rPr>
              <a:t>Student performance is reported in three categories:</a:t>
            </a:r>
            <a:endParaRPr sz="1400" dirty="0">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 sz="1400" b="1" dirty="0">
                <a:solidFill>
                  <a:schemeClr val="dk1"/>
                </a:solidFill>
                <a:latin typeface="Calibri"/>
                <a:ea typeface="Calibri"/>
                <a:cs typeface="Calibri"/>
                <a:sym typeface="Calibri"/>
              </a:rPr>
              <a:t>(Click) Knowledge</a:t>
            </a:r>
            <a:r>
              <a:rPr lang="en" sz="1400" dirty="0">
                <a:solidFill>
                  <a:schemeClr val="dk1"/>
                </a:solidFill>
                <a:latin typeface="Calibri"/>
                <a:ea typeface="Calibri"/>
                <a:cs typeface="Calibri"/>
                <a:sym typeface="Calibri"/>
              </a:rPr>
              <a:t>: is about how well your students understood the texts studied in class. This category is based on a section of the assessment in which your students </a:t>
            </a:r>
            <a:r>
              <a:rPr lang="en" sz="1400" dirty="0">
                <a:solidFill>
                  <a:srgbClr val="212121"/>
                </a:solidFill>
                <a:latin typeface="Calibri"/>
                <a:ea typeface="Calibri"/>
                <a:cs typeface="Calibri"/>
                <a:sym typeface="Calibri"/>
              </a:rPr>
              <a:t>answered questions about the text(s) read in class to show their understanding of key knowledge and skills taught in the unit.</a:t>
            </a:r>
            <a:endParaRPr sz="1400" dirty="0">
              <a:solidFill>
                <a:srgbClr val="434343"/>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 sz="1400" b="1" dirty="0">
                <a:solidFill>
                  <a:schemeClr val="dk1"/>
                </a:solidFill>
                <a:latin typeface="Calibri"/>
                <a:ea typeface="Calibri"/>
                <a:cs typeface="Calibri"/>
                <a:sym typeface="Calibri"/>
              </a:rPr>
              <a:t>(Click) Application: </a:t>
            </a:r>
            <a:r>
              <a:rPr lang="en" sz="1400" dirty="0">
                <a:solidFill>
                  <a:schemeClr val="dk1"/>
                </a:solidFill>
                <a:latin typeface="Calibri"/>
                <a:ea typeface="Calibri"/>
                <a:cs typeface="Calibri"/>
                <a:sym typeface="Calibri"/>
              </a:rPr>
              <a:t>is about how well your students understood a new text related to the ideas studied in class. In this section of the assessment your students </a:t>
            </a:r>
            <a:r>
              <a:rPr lang="en" sz="1400" dirty="0">
                <a:solidFill>
                  <a:srgbClr val="212121"/>
                </a:solidFill>
                <a:latin typeface="Calibri"/>
                <a:ea typeface="Calibri"/>
                <a:cs typeface="Calibri"/>
                <a:sym typeface="Calibri"/>
              </a:rPr>
              <a:t>read a new text or texts related to what they learned in class and then responded to questions and a writing prompt, to show how well they can </a:t>
            </a:r>
            <a:r>
              <a:rPr lang="en" sz="1400" i="1" dirty="0">
                <a:solidFill>
                  <a:srgbClr val="212121"/>
                </a:solidFill>
                <a:latin typeface="Calibri"/>
                <a:ea typeface="Calibri"/>
                <a:cs typeface="Calibri"/>
                <a:sym typeface="Calibri"/>
              </a:rPr>
              <a:t>apply</a:t>
            </a:r>
            <a:r>
              <a:rPr lang="en" sz="1400" dirty="0">
                <a:solidFill>
                  <a:srgbClr val="212121"/>
                </a:solidFill>
                <a:latin typeface="Calibri"/>
                <a:ea typeface="Calibri"/>
                <a:cs typeface="Calibri"/>
                <a:sym typeface="Calibri"/>
              </a:rPr>
              <a:t> the key knowledge and skills taught in the unit.</a:t>
            </a:r>
            <a:endParaRPr sz="1400" b="1" dirty="0">
              <a:solidFill>
                <a:srgbClr val="21212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 sz="1400" b="1" dirty="0">
                <a:solidFill>
                  <a:schemeClr val="dk1"/>
                </a:solidFill>
                <a:latin typeface="Calibri"/>
                <a:ea typeface="Calibri"/>
                <a:cs typeface="Calibri"/>
                <a:sym typeface="Calibri"/>
              </a:rPr>
              <a:t>(Click) Synthesis:</a:t>
            </a:r>
            <a:r>
              <a:rPr lang="en" sz="1400" dirty="0">
                <a:solidFill>
                  <a:schemeClr val="dk1"/>
                </a:solidFill>
                <a:latin typeface="Calibri"/>
                <a:ea typeface="Calibri"/>
                <a:cs typeface="Calibri"/>
                <a:sym typeface="Calibri"/>
              </a:rPr>
              <a:t> is about how well your students can write about the texts studied in class and the new text. In this section of the assessment</a:t>
            </a:r>
            <a:r>
              <a:rPr lang="en" sz="1400" i="0" u="none" strike="noStrike" dirty="0">
                <a:solidFill>
                  <a:srgbClr val="000000"/>
                </a:solidFill>
                <a:latin typeface="Calibri"/>
                <a:ea typeface="Calibri"/>
                <a:cs typeface="Calibri"/>
                <a:sym typeface="Calibri"/>
              </a:rPr>
              <a:t> your students wrote an</a:t>
            </a:r>
            <a:r>
              <a:rPr lang="en" sz="1400" dirty="0">
                <a:latin typeface="Calibri"/>
                <a:ea typeface="Calibri"/>
                <a:cs typeface="Calibri"/>
                <a:sym typeface="Calibri"/>
              </a:rPr>
              <a:t> </a:t>
            </a:r>
            <a:r>
              <a:rPr lang="en" sz="1400" dirty="0">
                <a:solidFill>
                  <a:srgbClr val="212121"/>
                </a:solidFill>
                <a:latin typeface="Calibri"/>
                <a:ea typeface="Calibri"/>
                <a:cs typeface="Calibri"/>
                <a:sym typeface="Calibri"/>
              </a:rPr>
              <a:t>extended response that demonstrates their ability to express their overall understanding of the key knowledge they gained in the unit by developing their ideas with information they recall from the unit texts and details from the new text(s) provided on the test.</a:t>
            </a:r>
            <a:endParaRPr sz="1400"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a6aa8e48f8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g2a6aa8e48f8_0_2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rPr>
              <a:t>Duration: </a:t>
            </a:r>
            <a:r>
              <a:rPr lang="en" sz="1400">
                <a:solidFill>
                  <a:srgbClr val="212121"/>
                </a:solidFill>
                <a:latin typeface="Calibri"/>
                <a:ea typeface="Calibri"/>
                <a:cs typeface="Calibri"/>
                <a:sym typeface="Calibri"/>
              </a:rPr>
              <a:t>10 seconds</a:t>
            </a:r>
            <a:endParaRPr sz="140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Facilitator says</a:t>
            </a:r>
            <a:r>
              <a:rPr lang="en" sz="140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a:t>
            </a:r>
            <a:r>
              <a:rPr lang="en" sz="1400">
                <a:solidFill>
                  <a:srgbClr val="212121"/>
                </a:solidFill>
                <a:latin typeface="Calibri"/>
                <a:ea typeface="Calibri"/>
                <a:cs typeface="Calibri"/>
                <a:sym typeface="Calibri"/>
              </a:rPr>
              <a:t> </a:t>
            </a:r>
            <a:r>
              <a:rPr lang="en" sz="1400">
                <a:solidFill>
                  <a:schemeClr val="dk1"/>
                </a:solidFill>
                <a:latin typeface="Calibri"/>
                <a:ea typeface="Calibri"/>
                <a:cs typeface="Calibri"/>
                <a:sym typeface="Calibri"/>
              </a:rPr>
              <a:t>Within each reporting category, students are classified as performing either at a weak, moderate or strong level, which correspond to the LEAP 2025 achievement levels.</a:t>
            </a:r>
            <a:endParaRPr sz="140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9e2afb1d78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29e2afb1d78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rPr>
              <a:t>Duration: </a:t>
            </a:r>
            <a:r>
              <a:rPr lang="en" sz="1400">
                <a:solidFill>
                  <a:srgbClr val="212121"/>
                </a:solidFill>
                <a:latin typeface="Calibri"/>
                <a:ea typeface="Calibri"/>
                <a:cs typeface="Calibri"/>
                <a:sym typeface="Calibri"/>
              </a:rPr>
              <a:t>5 seconds</a:t>
            </a:r>
            <a:endParaRPr sz="140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Facilitator says</a:t>
            </a:r>
            <a:r>
              <a:rPr lang="en" sz="140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a:t>
            </a:r>
            <a:r>
              <a:rPr lang="en" sz="1400">
                <a:solidFill>
                  <a:srgbClr val="212121"/>
                </a:solidFill>
                <a:latin typeface="Calibri"/>
                <a:ea typeface="Calibri"/>
                <a:cs typeface="Calibri"/>
                <a:sym typeface="Calibri"/>
              </a:rPr>
              <a:t> </a:t>
            </a:r>
            <a:r>
              <a:rPr lang="en" sz="1400">
                <a:solidFill>
                  <a:schemeClr val="dk1"/>
                </a:solidFill>
                <a:latin typeface="Calibri"/>
                <a:ea typeface="Calibri"/>
                <a:cs typeface="Calibri"/>
                <a:sym typeface="Calibri"/>
              </a:rPr>
              <a:t>Notice that there are 22 students with scores in this class, and later we will learn that there are two additional students who did not test, but were included with this class code. </a:t>
            </a:r>
            <a:endParaRPr sz="140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9e2afb1d7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g29e2afb1d78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b="1">
                <a:solidFill>
                  <a:srgbClr val="212121"/>
                </a:solidFill>
                <a:latin typeface="Calibri"/>
                <a:ea typeface="Calibri"/>
                <a:cs typeface="Calibri"/>
                <a:sym typeface="Calibri"/>
              </a:rPr>
              <a:t>Duration: </a:t>
            </a:r>
            <a:r>
              <a:rPr lang="en" sz="1400">
                <a:solidFill>
                  <a:srgbClr val="212121"/>
                </a:solidFill>
                <a:latin typeface="Calibri"/>
                <a:ea typeface="Calibri"/>
                <a:cs typeface="Calibri"/>
                <a:sym typeface="Calibri"/>
              </a:rPr>
              <a:t>10 seconds</a:t>
            </a:r>
            <a:endParaRPr sz="1400">
              <a:solidFill>
                <a:srgbClr val="21212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 sz="1400" b="1">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Facilitator says</a:t>
            </a:r>
            <a:r>
              <a:rPr lang="en" sz="140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a:t>
            </a:r>
            <a:r>
              <a:rPr lang="en" sz="1400">
                <a:solidFill>
                  <a:srgbClr val="212121"/>
                </a:solidFill>
                <a:latin typeface="Calibri"/>
                <a:ea typeface="Calibri"/>
                <a:cs typeface="Calibri"/>
                <a:sym typeface="Calibri"/>
              </a:rPr>
              <a:t> </a:t>
            </a:r>
            <a:r>
              <a:rPr lang="en" sz="1400">
                <a:solidFill>
                  <a:schemeClr val="dk1"/>
                </a:solidFill>
                <a:latin typeface="Calibri"/>
                <a:ea typeface="Calibri"/>
                <a:cs typeface="Calibri"/>
                <a:sym typeface="Calibri"/>
              </a:rPr>
              <a:t>Pause the video here and look at how the 22 students performed on the three assessment sections. Take some time and describe what you see.</a:t>
            </a:r>
            <a:endParaRPr sz="1400">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9e2afb1d78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29e2afb1d78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b="1">
                <a:solidFill>
                  <a:srgbClr val="212121"/>
                </a:solidFill>
                <a:latin typeface="Calibri"/>
                <a:ea typeface="Calibri"/>
                <a:cs typeface="Calibri"/>
                <a:sym typeface="Calibri"/>
              </a:rPr>
              <a:t>Duration: </a:t>
            </a:r>
            <a:r>
              <a:rPr lang="en" sz="1400">
                <a:solidFill>
                  <a:srgbClr val="212121"/>
                </a:solidFill>
                <a:latin typeface="Calibri"/>
                <a:ea typeface="Calibri"/>
                <a:cs typeface="Calibri"/>
                <a:sym typeface="Calibri"/>
              </a:rPr>
              <a:t>30 seconds</a:t>
            </a:r>
            <a:endParaRPr sz="1400">
              <a:solidFill>
                <a:srgbClr val="21212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 sz="1400" b="1">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Facilitator says</a:t>
            </a:r>
            <a:r>
              <a:rPr lang="en" sz="140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a:t>
            </a:r>
            <a:r>
              <a:rPr lang="en" sz="1400">
                <a:solidFill>
                  <a:srgbClr val="212121"/>
                </a:solidFill>
                <a:latin typeface="Calibri"/>
                <a:ea typeface="Calibri"/>
                <a:cs typeface="Calibri"/>
                <a:sym typeface="Calibri"/>
              </a:rPr>
              <a:t> </a:t>
            </a:r>
            <a:r>
              <a:rPr lang="en" sz="1400">
                <a:solidFill>
                  <a:schemeClr val="dk1"/>
                </a:solidFill>
                <a:latin typeface="Calibri"/>
                <a:ea typeface="Calibri"/>
                <a:cs typeface="Calibri"/>
                <a:sym typeface="Calibri"/>
              </a:rPr>
              <a:t>You might have noticed that 8 students scored weak in knowledge, 2 students scored moderate in knowledge and 12 students scored strong in knowledge. Each of these sections summarizes the performance of all of the 22 students in the class with scores. </a:t>
            </a:r>
            <a:endParaRPr sz="140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a8878fcc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g2a8878fcc13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rPr>
              <a:t>Duration: </a:t>
            </a:r>
            <a:r>
              <a:rPr lang="en" sz="1400">
                <a:solidFill>
                  <a:srgbClr val="212121"/>
                </a:solidFill>
                <a:latin typeface="Calibri"/>
                <a:ea typeface="Calibri"/>
                <a:cs typeface="Calibri"/>
                <a:sym typeface="Calibri"/>
              </a:rPr>
              <a:t>10 seconds</a:t>
            </a:r>
            <a:endParaRPr sz="1400">
              <a:solidFill>
                <a:srgbClr val="21212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Facilitator says</a:t>
            </a:r>
            <a:r>
              <a:rPr lang="en" sz="140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a:t>
            </a:r>
            <a:r>
              <a:rPr lang="en" sz="1400">
                <a:solidFill>
                  <a:srgbClr val="212121"/>
                </a:solidFill>
                <a:latin typeface="Calibri"/>
                <a:ea typeface="Calibri"/>
                <a:cs typeface="Calibri"/>
                <a:sym typeface="Calibri"/>
              </a:rPr>
              <a:t> </a:t>
            </a:r>
            <a:r>
              <a:rPr lang="en" sz="1400">
                <a:solidFill>
                  <a:schemeClr val="dk1"/>
                </a:solidFill>
                <a:latin typeface="Calibri"/>
                <a:ea typeface="Calibri"/>
                <a:cs typeface="Calibri"/>
                <a:sym typeface="Calibri"/>
              </a:rPr>
              <a:t>Now that we have looked at the overall results section, we are going to look at the Grouped Roster.</a:t>
            </a: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b="1">
              <a:solidFill>
                <a:srgbClr val="21212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9e2afb1d78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29e2afb1d78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rPr>
              <a:t>Duration: </a:t>
            </a:r>
            <a:r>
              <a:rPr lang="en" sz="1400">
                <a:solidFill>
                  <a:srgbClr val="212121"/>
                </a:solidFill>
                <a:latin typeface="Calibri"/>
                <a:ea typeface="Calibri"/>
                <a:cs typeface="Calibri"/>
                <a:sym typeface="Calibri"/>
              </a:rPr>
              <a:t>30 seconds</a:t>
            </a:r>
            <a:endParaRPr sz="1400">
              <a:solidFill>
                <a:srgbClr val="21212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rPr>
              <a:t>Facilitator says</a:t>
            </a:r>
            <a:r>
              <a:rPr lang="en" sz="1400">
                <a:solidFill>
                  <a:srgbClr val="212121"/>
                </a:solidFill>
                <a:latin typeface="Calibri"/>
                <a:ea typeface="Calibri"/>
                <a:cs typeface="Calibri"/>
                <a:sym typeface="Calibri"/>
              </a:rPr>
              <a:t>: The Grouped Roster divides up the students within the class into four groups:  one for knowledge, one for application, one for synthesis, and a final group for students who did not receive a score. These groups are meant to help teachers plan future instruction.  For example, students in the Knowledge group most likely need help understanding the texts read in class and questions asked about them.</a:t>
            </a:r>
            <a:endParaRPr sz="1400">
              <a:solidFill>
                <a:srgbClr val="21212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1400">
              <a:solidFill>
                <a:srgbClr val="212121"/>
              </a:solidFill>
            </a:endParaRPr>
          </a:p>
          <a:p>
            <a:pPr marL="0" lvl="0" indent="0" algn="l" rtl="0">
              <a:lnSpc>
                <a:spcPct val="100000"/>
              </a:lnSpc>
              <a:spcBef>
                <a:spcPts val="1000"/>
              </a:spcBef>
              <a:spcAft>
                <a:spcPts val="0"/>
              </a:spcAft>
              <a:buClr>
                <a:schemeClr val="dk1"/>
              </a:buClr>
              <a:buSzPts val="1100"/>
              <a:buFont typeface="Arial"/>
              <a:buNone/>
            </a:pPr>
            <a:endParaRPr sz="1400">
              <a:solidFill>
                <a:schemeClr val="dk1"/>
              </a:solidFill>
            </a:endParaRPr>
          </a:p>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9e1eff5451_0_17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29e1eff5451_0_17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dirty="0">
                <a:solidFill>
                  <a:srgbClr val="212121"/>
                </a:solidFill>
                <a:latin typeface="Calibri"/>
                <a:ea typeface="Calibri"/>
                <a:cs typeface="Calibri"/>
                <a:sym typeface="Calibri"/>
              </a:rPr>
              <a:t>Duration: </a:t>
            </a:r>
            <a:r>
              <a:rPr lang="en" sz="1400" dirty="0">
                <a:solidFill>
                  <a:srgbClr val="212121"/>
                </a:solidFill>
                <a:latin typeface="Calibri"/>
                <a:ea typeface="Calibri"/>
                <a:cs typeface="Calibri"/>
                <a:sym typeface="Calibri"/>
              </a:rPr>
              <a:t>30 seconds</a:t>
            </a:r>
            <a:endParaRPr sz="1400" dirty="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dirty="0">
              <a:solidFill>
                <a:srgbClr val="21212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 sz="1400" b="1" dirty="0">
                <a:solidFill>
                  <a:srgbClr val="212121"/>
                </a:solidFill>
                <a:latin typeface="Calibri"/>
                <a:ea typeface="Calibri"/>
                <a:cs typeface="Calibri"/>
                <a:sym typeface="Calibri"/>
              </a:rPr>
              <a:t>Facilitator says</a:t>
            </a:r>
            <a:r>
              <a:rPr lang="en" sz="1400" dirty="0">
                <a:solidFill>
                  <a:srgbClr val="212121"/>
                </a:solidFill>
                <a:latin typeface="Calibri"/>
                <a:ea typeface="Calibri"/>
                <a:cs typeface="Calibri"/>
                <a:sym typeface="Calibri"/>
              </a:rPr>
              <a:t>: </a:t>
            </a:r>
            <a:r>
              <a:rPr lang="en" sz="1400" dirty="0">
                <a:solidFill>
                  <a:srgbClr val="444746"/>
                </a:solidFill>
                <a:latin typeface="Calibri"/>
                <a:ea typeface="Calibri"/>
                <a:cs typeface="Calibri"/>
                <a:sym typeface="Calibri"/>
              </a:rPr>
              <a:t>This session builds on earlier learning sessions about the Innovative Assessment. This session and session 6 go hand in hand. If you are a classroom teacher, we recommended that you spend 15-30 minutes familiarizing yourself with the various score reports, both as part of this session and outside of if, and then spend more time on session 6 which will walk you through using the Score Report Reflections Guide in conjunction with your score report.</a:t>
            </a:r>
            <a:endParaRPr sz="1400" b="1" dirty="0">
              <a:solidFill>
                <a:srgbClr val="21212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400" dirty="0">
              <a:solidFill>
                <a:srgbClr val="5E5E5E"/>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1100"/>
              <a:buNone/>
            </a:pPr>
            <a:endParaRPr sz="1050" dirty="0">
              <a:solidFill>
                <a:srgbClr val="5E5E5E"/>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endParaRPr b="1" dirty="0">
              <a:solidFill>
                <a:srgbClr val="21212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9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a6aa8e48f8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g2a6aa8e48f8_0_3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dirty="0">
                <a:solidFill>
                  <a:srgbClr val="212121"/>
                </a:solidFill>
                <a:latin typeface="Calibri"/>
                <a:ea typeface="Calibri"/>
                <a:cs typeface="Calibri"/>
                <a:sym typeface="Calibri"/>
              </a:rPr>
              <a:t>Duration: </a:t>
            </a:r>
            <a:r>
              <a:rPr lang="en" sz="1400" dirty="0">
                <a:solidFill>
                  <a:srgbClr val="212121"/>
                </a:solidFill>
                <a:latin typeface="Calibri"/>
                <a:ea typeface="Calibri"/>
                <a:cs typeface="Calibri"/>
                <a:sym typeface="Calibri"/>
              </a:rPr>
              <a:t>30 seconds</a:t>
            </a:r>
            <a:endParaRPr sz="1400" dirty="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dirty="0">
                <a:solidFill>
                  <a:srgbClr val="212121"/>
                </a:solidFill>
                <a:latin typeface="Calibri"/>
                <a:ea typeface="Calibri"/>
                <a:cs typeface="Calibri"/>
                <a:sym typeface="Calibri"/>
              </a:rPr>
              <a:t>NOTE THERE IS AN ANIMATION ON THIS SLIDE.</a:t>
            </a:r>
            <a:endParaRPr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 sz="1400" b="1" dirty="0">
                <a:solidFill>
                  <a:srgbClr val="212121"/>
                </a:solidFill>
                <a:latin typeface="Calibri"/>
                <a:ea typeface="Calibri"/>
                <a:cs typeface="Calibri"/>
                <a:sym typeface="Calibri"/>
              </a:rPr>
              <a:t>Facilitator says</a:t>
            </a:r>
            <a:r>
              <a:rPr lang="en" sz="1400" dirty="0">
                <a:solidFill>
                  <a:srgbClr val="212121"/>
                </a:solidFill>
                <a:latin typeface="Calibri"/>
                <a:ea typeface="Calibri"/>
                <a:cs typeface="Calibri"/>
                <a:sym typeface="Calibri"/>
              </a:rPr>
              <a:t>: If we zoom in, we can see that there are 10 students in the knowledge group. These students most likely need help understanding the texts read in class and questions asked about them. Moving on, we can also see that there are 8 students in the Application group, and these students most likely need help reading new texts independently, as well as relating the ideas in new texts to what they’ve learned in class.  Next to last, we can see 4 students in the synthesis group, who most likely need help writing, and in particular, by drawing on their knowledge to write about the texts. </a:t>
            </a:r>
            <a:endParaRPr sz="1400" dirty="0">
              <a:solidFill>
                <a:srgbClr val="212121"/>
              </a:solidFill>
              <a:latin typeface="Calibri"/>
              <a:ea typeface="Calibri"/>
              <a:cs typeface="Calibri"/>
              <a:sym typeface="Calibri"/>
            </a:endParaRPr>
          </a:p>
          <a:p>
            <a:pPr marL="0" lvl="0" indent="0" algn="l" rtl="0">
              <a:lnSpc>
                <a:spcPct val="90000"/>
              </a:lnSpc>
              <a:spcBef>
                <a:spcPts val="1000"/>
              </a:spcBef>
              <a:spcAft>
                <a:spcPts val="0"/>
              </a:spcAft>
              <a:buSzPts val="1100"/>
              <a:buNone/>
            </a:pPr>
            <a:r>
              <a:rPr lang="en" sz="1400" dirty="0">
                <a:solidFill>
                  <a:srgbClr val="212121"/>
                </a:solidFill>
                <a:latin typeface="Calibri"/>
                <a:ea typeface="Calibri"/>
                <a:cs typeface="Calibri"/>
                <a:sym typeface="Calibri"/>
              </a:rPr>
              <a:t>Students are sorted into the groups based on their performance ratings on each reporting category. Where did these numbers come from? Let’s walk through how students are grouped next. </a:t>
            </a:r>
            <a:endParaRPr sz="1400" dirty="0">
              <a:solidFill>
                <a:srgbClr val="21212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1400" dirty="0">
              <a:solidFill>
                <a:srgbClr val="212121"/>
              </a:solidFill>
            </a:endParaRPr>
          </a:p>
          <a:p>
            <a:pPr marL="0" lvl="0" indent="0" algn="l" rtl="0">
              <a:lnSpc>
                <a:spcPct val="100000"/>
              </a:lnSpc>
              <a:spcBef>
                <a:spcPts val="1000"/>
              </a:spcBef>
              <a:spcAft>
                <a:spcPts val="0"/>
              </a:spcAft>
              <a:buClr>
                <a:schemeClr val="dk1"/>
              </a:buClr>
              <a:buSzPts val="1100"/>
              <a:buFont typeface="Arial"/>
              <a:buNone/>
            </a:pPr>
            <a:endParaRPr sz="1400" dirty="0">
              <a:solidFill>
                <a:schemeClr val="dk1"/>
              </a:solidFill>
            </a:endParaRPr>
          </a:p>
          <a:p>
            <a:pPr marL="0" lvl="0" indent="0" algn="l" rtl="0">
              <a:lnSpc>
                <a:spcPct val="100000"/>
              </a:lnSpc>
              <a:spcBef>
                <a:spcPts val="0"/>
              </a:spcBef>
              <a:spcAft>
                <a:spcPts val="0"/>
              </a:spcAft>
              <a:buSzPts val="1100"/>
              <a:buNone/>
            </a:pPr>
            <a:endParaRPr sz="14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a6aa8e48f8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g2a6aa8e48f8_0_4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dirty="0">
                <a:solidFill>
                  <a:srgbClr val="212121"/>
                </a:solidFill>
                <a:latin typeface="Calibri"/>
                <a:ea typeface="Calibri"/>
                <a:cs typeface="Calibri"/>
                <a:sym typeface="Calibri"/>
              </a:rPr>
              <a:t>Duration: </a:t>
            </a:r>
            <a:r>
              <a:rPr lang="en" sz="1400" dirty="0">
                <a:solidFill>
                  <a:srgbClr val="212121"/>
                </a:solidFill>
                <a:latin typeface="Calibri"/>
                <a:ea typeface="Calibri"/>
                <a:cs typeface="Calibri"/>
                <a:sym typeface="Calibri"/>
              </a:rPr>
              <a:t>30 seconds</a:t>
            </a:r>
            <a:endParaRPr sz="1400" dirty="0">
              <a:solidFill>
                <a:srgbClr val="212121"/>
              </a:solidFill>
              <a:latin typeface="Calibri"/>
              <a:ea typeface="Calibri"/>
              <a:cs typeface="Calibri"/>
              <a:sym typeface="Calibri"/>
            </a:endParaRPr>
          </a:p>
          <a:p>
            <a:pPr marL="0" lvl="0" indent="0" algn="l" rtl="0">
              <a:spcBef>
                <a:spcPts val="0"/>
              </a:spcBef>
              <a:spcAft>
                <a:spcPts val="0"/>
              </a:spcAft>
              <a:buSzPts val="1100"/>
              <a:buNone/>
            </a:pPr>
            <a:endParaRPr sz="14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 sz="1400" dirty="0">
                <a:solidFill>
                  <a:srgbClr val="212121"/>
                </a:solidFill>
                <a:latin typeface="Calibri"/>
                <a:ea typeface="Calibri"/>
                <a:cs typeface="Calibri"/>
                <a:sym typeface="Calibri"/>
              </a:rPr>
              <a:t>NOTE THERE IS AN ANIMATION ON THIS SLIDE.</a:t>
            </a: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 sz="1400" b="1" dirty="0">
                <a:solidFill>
                  <a:srgbClr val="212121"/>
                </a:solidFill>
                <a:latin typeface="Calibri"/>
                <a:ea typeface="Calibri"/>
                <a:cs typeface="Calibri"/>
                <a:sym typeface="Calibri"/>
              </a:rPr>
              <a:t>Facilitator says</a:t>
            </a:r>
            <a:r>
              <a:rPr lang="en" sz="1400" dirty="0">
                <a:solidFill>
                  <a:srgbClr val="212121"/>
                </a:solidFill>
                <a:latin typeface="Calibri"/>
                <a:ea typeface="Calibri"/>
                <a:cs typeface="Calibri"/>
                <a:sym typeface="Calibri"/>
              </a:rPr>
              <a:t>:</a:t>
            </a:r>
            <a:r>
              <a:rPr lang="en" sz="1400" dirty="0">
                <a:latin typeface="Calibri"/>
                <a:ea typeface="Calibri"/>
                <a:cs typeface="Calibri"/>
                <a:sym typeface="Calibri"/>
              </a:rPr>
              <a:t> These groups were created by first sorting the class roster based on performance on each of the three categories, starting with Knowledge and sorting from weak to strong, then repeating that sorting with Application and finally Synthesis. </a:t>
            </a:r>
            <a:endParaRPr sz="1400" dirty="0">
              <a:latin typeface="Calibri"/>
              <a:ea typeface="Calibri"/>
              <a:cs typeface="Calibri"/>
              <a:sym typeface="Calibri"/>
            </a:endParaRPr>
          </a:p>
          <a:p>
            <a:pPr marL="0" lvl="0" indent="0" algn="l" rtl="0">
              <a:spcBef>
                <a:spcPts val="0"/>
              </a:spcBef>
              <a:spcAft>
                <a:spcPts val="0"/>
              </a:spcAft>
              <a:buSzPts val="1100"/>
              <a:buNone/>
            </a:pPr>
            <a:endParaRPr sz="1400" dirty="0">
              <a:latin typeface="Calibri"/>
              <a:ea typeface="Calibri"/>
              <a:cs typeface="Calibri"/>
              <a:sym typeface="Calibri"/>
            </a:endParaRPr>
          </a:p>
          <a:p>
            <a:pPr marL="0" lvl="0" indent="0" algn="l" rtl="0">
              <a:spcBef>
                <a:spcPts val="0"/>
              </a:spcBef>
              <a:spcAft>
                <a:spcPts val="0"/>
              </a:spcAft>
              <a:buSzPts val="1100"/>
              <a:buNone/>
            </a:pPr>
            <a:r>
              <a:rPr lang="en" sz="1400" dirty="0">
                <a:latin typeface="Calibri"/>
                <a:ea typeface="Calibri"/>
                <a:cs typeface="Calibri"/>
                <a:sym typeface="Calibri"/>
              </a:rPr>
              <a:t>(click) Then the 10 students who have a rating of Weak or Moderate on Knowledge are placed into the knowledge group. After that, (click) the 8 students who have a rating of Weak or Moderate on Application are placed into the Application group. (click) The remaining 4 students with scores are placed into the Synthesis group. Finally, (click) the 2 students without scores are placed into the no score group.</a:t>
            </a:r>
            <a:endParaRPr sz="1400" dirty="0">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a6aa8e48f8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g2a6aa8e48f8_0_5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1400" b="1" dirty="0">
                <a:solidFill>
                  <a:srgbClr val="212121"/>
                </a:solidFill>
                <a:latin typeface="Calibri"/>
                <a:ea typeface="Calibri"/>
                <a:cs typeface="Calibri"/>
                <a:sym typeface="Calibri"/>
              </a:rPr>
              <a:t>Duration: 5</a:t>
            </a:r>
            <a:r>
              <a:rPr lang="en" sz="1400" dirty="0">
                <a:solidFill>
                  <a:srgbClr val="212121"/>
                </a:solidFill>
                <a:latin typeface="Calibri"/>
                <a:ea typeface="Calibri"/>
                <a:cs typeface="Calibri"/>
                <a:sym typeface="Calibri"/>
              </a:rPr>
              <a:t> seconds</a:t>
            </a:r>
            <a:endParaRPr sz="1400" dirty="0">
              <a:solidFill>
                <a:srgbClr val="212121"/>
              </a:solidFill>
              <a:latin typeface="Calibri"/>
              <a:ea typeface="Calibri"/>
              <a:cs typeface="Calibri"/>
              <a:sym typeface="Calibri"/>
            </a:endParaRPr>
          </a:p>
          <a:p>
            <a:pPr marL="0" lvl="0" indent="0" algn="l" rtl="0">
              <a:spcBef>
                <a:spcPts val="0"/>
              </a:spcBef>
              <a:spcAft>
                <a:spcPts val="0"/>
              </a:spcAft>
              <a:buSzPts val="1100"/>
              <a:buNone/>
            </a:pPr>
            <a:endParaRPr sz="1400" dirty="0">
              <a:solidFill>
                <a:srgbClr val="212121"/>
              </a:solidFill>
              <a:latin typeface="Calibri"/>
              <a:ea typeface="Calibri"/>
              <a:cs typeface="Calibri"/>
              <a:sym typeface="Calibri"/>
            </a:endParaRPr>
          </a:p>
          <a:p>
            <a:pPr marL="0" lvl="0" indent="0" algn="l" rtl="0">
              <a:spcBef>
                <a:spcPts val="0"/>
              </a:spcBef>
              <a:spcAft>
                <a:spcPts val="0"/>
              </a:spcAft>
              <a:buSzPts val="1100"/>
              <a:buNone/>
            </a:pPr>
            <a:r>
              <a:rPr lang="en" sz="1400" b="1" dirty="0">
                <a:solidFill>
                  <a:srgbClr val="212121"/>
                </a:solidFill>
                <a:latin typeface="Calibri"/>
                <a:ea typeface="Calibri"/>
                <a:cs typeface="Calibri"/>
                <a:sym typeface="Calibri"/>
              </a:rPr>
              <a:t>Facilitator says</a:t>
            </a:r>
            <a:r>
              <a:rPr lang="en" sz="1400" dirty="0">
                <a:solidFill>
                  <a:srgbClr val="212121"/>
                </a:solidFill>
                <a:latin typeface="Calibri"/>
                <a:ea typeface="Calibri"/>
                <a:cs typeface="Calibri"/>
                <a:sym typeface="Calibri"/>
              </a:rPr>
              <a:t>:</a:t>
            </a:r>
            <a:r>
              <a:rPr lang="en" sz="1400" dirty="0">
                <a:solidFill>
                  <a:schemeClr val="dk1"/>
                </a:solidFill>
                <a:latin typeface="Calibri"/>
                <a:ea typeface="Calibri"/>
                <a:cs typeface="Calibri"/>
                <a:sym typeface="Calibri"/>
              </a:rPr>
              <a:t> </a:t>
            </a:r>
            <a:r>
              <a:rPr lang="en" sz="1400" dirty="0">
                <a:solidFill>
                  <a:srgbClr val="212121"/>
                </a:solidFill>
                <a:latin typeface="Calibri"/>
                <a:ea typeface="Calibri"/>
                <a:cs typeface="Calibri"/>
                <a:sym typeface="Calibri"/>
              </a:rPr>
              <a:t>Each of these groups of students are shown in their own table within the Grouped Roster section. </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a6aa8e48f8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g2a6aa8e48f8_0_6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1400" b="1" dirty="0">
                <a:solidFill>
                  <a:srgbClr val="212121"/>
                </a:solidFill>
                <a:latin typeface="Calibri"/>
                <a:ea typeface="Calibri"/>
                <a:cs typeface="Calibri"/>
                <a:sym typeface="Calibri"/>
              </a:rPr>
              <a:t>Duration: </a:t>
            </a:r>
            <a:r>
              <a:rPr lang="en" sz="1400" dirty="0">
                <a:solidFill>
                  <a:srgbClr val="212121"/>
                </a:solidFill>
                <a:latin typeface="Calibri"/>
                <a:ea typeface="Calibri"/>
                <a:cs typeface="Calibri"/>
                <a:sym typeface="Calibri"/>
              </a:rPr>
              <a:t>15 seconds</a:t>
            </a:r>
            <a:endParaRPr sz="1400" dirty="0">
              <a:solidFill>
                <a:srgbClr val="212121"/>
              </a:solidFill>
              <a:latin typeface="Calibri"/>
              <a:ea typeface="Calibri"/>
              <a:cs typeface="Calibri"/>
              <a:sym typeface="Calibri"/>
            </a:endParaRPr>
          </a:p>
          <a:p>
            <a:pPr marL="0" lvl="0" indent="0" algn="l" rtl="0">
              <a:spcBef>
                <a:spcPts val="0"/>
              </a:spcBef>
              <a:spcAft>
                <a:spcPts val="0"/>
              </a:spcAft>
              <a:buSzPts val="1100"/>
              <a:buNone/>
            </a:pPr>
            <a:endParaRPr sz="1400" dirty="0">
              <a:solidFill>
                <a:srgbClr val="21212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400" b="1" dirty="0">
                <a:solidFill>
                  <a:srgbClr val="212121"/>
                </a:solidFill>
                <a:latin typeface="Calibri"/>
                <a:ea typeface="Calibri"/>
                <a:cs typeface="Calibri"/>
                <a:sym typeface="Calibri"/>
              </a:rPr>
              <a:t>Facilitator says</a:t>
            </a:r>
            <a:r>
              <a:rPr lang="en" sz="1400" dirty="0">
                <a:solidFill>
                  <a:srgbClr val="212121"/>
                </a:solidFill>
                <a:latin typeface="Calibri"/>
                <a:ea typeface="Calibri"/>
                <a:cs typeface="Calibri"/>
                <a:sym typeface="Calibri"/>
              </a:rPr>
              <a:t>: </a:t>
            </a:r>
            <a:r>
              <a:rPr lang="en" sz="1400" dirty="0">
                <a:solidFill>
                  <a:srgbClr val="212121"/>
                </a:solidFill>
              </a:rPr>
              <a:t>After the summary of the groups on the first page of the grouped roster, there are </a:t>
            </a:r>
            <a:r>
              <a:rPr lang="en" sz="1400" dirty="0">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
                  </a:ext>
                </a:extLst>
              </a:rPr>
              <a:t>individual tables for </a:t>
            </a:r>
            <a:r>
              <a:rPr lang="en" sz="1400" dirty="0">
                <a:solidFill>
                  <a:srgbClr val="212121"/>
                </a:solidFill>
              </a:rPr>
              <a:t>groups of students that show the score profiles for those students. The table for the </a:t>
            </a:r>
            <a:r>
              <a:rPr lang="en-US" sz="1400" dirty="0">
                <a:solidFill>
                  <a:srgbClr val="212121"/>
                </a:solidFill>
                <a:latin typeface="Calibri"/>
                <a:ea typeface="Calibri"/>
                <a:cs typeface="Calibri"/>
                <a:sym typeface="Calibri"/>
              </a:rPr>
              <a:t>Knowledge Group is shown here on the left. </a:t>
            </a:r>
            <a:endParaRPr lang="en" sz="1400" dirty="0">
              <a:solidFill>
                <a:srgbClr val="212121"/>
              </a:solidFill>
            </a:endParaRPr>
          </a:p>
          <a:p>
            <a:pPr marL="0" lvl="0" indent="0" algn="l" rtl="0">
              <a:spcBef>
                <a:spcPts val="0"/>
              </a:spcBef>
              <a:spcAft>
                <a:spcPts val="0"/>
              </a:spcAft>
              <a:buSzPts val="1100"/>
              <a:buNone/>
            </a:pPr>
            <a:endParaRPr lang="en" sz="1400" dirty="0">
              <a:solidFill>
                <a:srgbClr val="212121"/>
              </a:solidFill>
            </a:endParaRPr>
          </a:p>
          <a:p>
            <a:pPr marL="0" lvl="0" indent="0" algn="l" rtl="0">
              <a:spcBef>
                <a:spcPts val="0"/>
              </a:spcBef>
              <a:spcAft>
                <a:spcPts val="0"/>
              </a:spcAft>
              <a:buSzPts val="1100"/>
              <a:buNone/>
            </a:pPr>
            <a:r>
              <a:rPr lang="en" sz="1400" dirty="0">
                <a:solidFill>
                  <a:srgbClr val="212121"/>
                </a:solidFill>
              </a:rPr>
              <a:t>Remember, the 10 students in the Knowledge group scored weak or moderate in the Knowledge section, and so this table shows how they scoredon both Knowledge as well as on the </a:t>
            </a:r>
            <a:r>
              <a:rPr lang="en" sz="1400" i="1" dirty="0">
                <a:solidFill>
                  <a:srgbClr val="212121"/>
                </a:solidFill>
              </a:rPr>
              <a:t>other</a:t>
            </a:r>
            <a:r>
              <a:rPr lang="en" sz="1400" dirty="0">
                <a:solidFill>
                  <a:srgbClr val="212121"/>
                </a:solidFill>
              </a:rPr>
              <a:t> sections. </a:t>
            </a:r>
          </a:p>
          <a:p>
            <a:pPr marL="0" lvl="0" indent="0" algn="l" rtl="0">
              <a:lnSpc>
                <a:spcPct val="90000"/>
              </a:lnSpc>
              <a:spcBef>
                <a:spcPts val="750"/>
              </a:spcBef>
              <a:spcAft>
                <a:spcPts val="0"/>
              </a:spcAft>
              <a:buClr>
                <a:schemeClr val="dk1"/>
              </a:buClr>
              <a:buSzPts val="1100"/>
              <a:buFont typeface="Arial"/>
              <a:buNone/>
            </a:pPr>
            <a:endParaRPr sz="1400" dirty="0">
              <a:solidFill>
                <a:srgbClr val="212121"/>
              </a:solidFill>
            </a:endParaRPr>
          </a:p>
          <a:p>
            <a:pPr marL="0" lvl="0" indent="0" algn="l" rtl="0">
              <a:lnSpc>
                <a:spcPct val="90000"/>
              </a:lnSpc>
              <a:spcBef>
                <a:spcPts val="1000"/>
              </a:spcBef>
              <a:spcAft>
                <a:spcPts val="0"/>
              </a:spcAft>
              <a:buSzPts val="1100"/>
              <a:buNone/>
            </a:pPr>
            <a:r>
              <a:rPr lang="en" sz="1400" dirty="0">
                <a:solidFill>
                  <a:srgbClr val="212121"/>
                </a:solidFill>
              </a:rPr>
              <a:t>Before each of the tables, there are a few reflection questions which are meant to help guide considerations of what supports are likely to be most helpful to students. Session 6 will talk about these questions that also appear in the Score Report Reflections Guide and how they might be used to inform teaching in the current unit.</a:t>
            </a:r>
            <a:endParaRPr sz="1400" dirty="0">
              <a:solidFill>
                <a:srgbClr val="21212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9e2afb1d78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2" name="Google Shape;452;g29e2afb1d78_0_4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b="1" dirty="0">
                <a:solidFill>
                  <a:srgbClr val="212121"/>
                </a:solidFill>
                <a:latin typeface="Calibri"/>
                <a:ea typeface="Calibri"/>
                <a:cs typeface="Calibri"/>
                <a:sym typeface="Calibri"/>
              </a:rPr>
              <a:t>Duration: </a:t>
            </a:r>
            <a:r>
              <a:rPr lang="en" sz="1400" dirty="0">
                <a:solidFill>
                  <a:srgbClr val="212121"/>
                </a:solidFill>
                <a:latin typeface="Calibri"/>
                <a:ea typeface="Calibri"/>
                <a:cs typeface="Calibri"/>
                <a:sym typeface="Calibri"/>
              </a:rPr>
              <a:t>15 seconds</a:t>
            </a:r>
            <a:endParaRPr sz="1400" dirty="0">
              <a:solidFill>
                <a:srgbClr val="212121"/>
              </a:solidFill>
              <a:latin typeface="Calibri"/>
              <a:ea typeface="Calibri"/>
              <a:cs typeface="Calibri"/>
              <a:sym typeface="Calibri"/>
            </a:endParaRPr>
          </a:p>
          <a:p>
            <a:pPr marL="0" lvl="0" indent="0" algn="l" rtl="0">
              <a:spcBef>
                <a:spcPts val="0"/>
              </a:spcBef>
              <a:spcAft>
                <a:spcPts val="0"/>
              </a:spcAft>
              <a:buSzPts val="1100"/>
              <a:buNone/>
            </a:pPr>
            <a:endParaRPr sz="1400" dirty="0">
              <a:solidFill>
                <a:srgbClr val="21212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dirty="0">
                <a:solidFill>
                  <a:srgbClr val="212121"/>
                </a:solidFill>
                <a:latin typeface="Calibri"/>
                <a:ea typeface="Calibri"/>
                <a:cs typeface="Calibri"/>
                <a:sym typeface="Calibri"/>
              </a:rPr>
              <a:t>NOTE THERE IS AN ANIMATION ON THIS SLIDE.</a:t>
            </a:r>
            <a:endParaRPr sz="1400" dirty="0">
              <a:solidFill>
                <a:schemeClr val="dk1"/>
              </a:solidFill>
              <a:latin typeface="Calibri"/>
              <a:ea typeface="Calibri"/>
              <a:cs typeface="Calibri"/>
              <a:sym typeface="Calibri"/>
            </a:endParaRPr>
          </a:p>
          <a:p>
            <a:pPr marL="0" lvl="0" indent="0" algn="l" rtl="0">
              <a:spcBef>
                <a:spcPts val="0"/>
              </a:spcBef>
              <a:spcAft>
                <a:spcPts val="0"/>
              </a:spcAft>
              <a:buSzPts val="1100"/>
              <a:buNone/>
            </a:pPr>
            <a:endParaRPr sz="1400" dirty="0">
              <a:solidFill>
                <a:srgbClr val="212121"/>
              </a:solidFill>
              <a:latin typeface="Calibri"/>
              <a:ea typeface="Calibri"/>
              <a:cs typeface="Calibri"/>
              <a:sym typeface="Calibri"/>
            </a:endParaRPr>
          </a:p>
          <a:p>
            <a:pPr marL="0" lvl="0" indent="0" algn="l" rtl="0">
              <a:lnSpc>
                <a:spcPct val="90000"/>
              </a:lnSpc>
              <a:spcBef>
                <a:spcPts val="750"/>
              </a:spcBef>
              <a:spcAft>
                <a:spcPts val="0"/>
              </a:spcAft>
              <a:buSzPts val="1100"/>
              <a:buNone/>
            </a:pPr>
            <a:r>
              <a:rPr lang="en" sz="1400" b="1"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
                  </a:ext>
                </a:extLst>
              </a:rPr>
              <a:t>Facilitator says</a:t>
            </a:r>
            <a:r>
              <a:rPr lang="en" sz="1400"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a:t>
            </a:r>
            <a:r>
              <a:rPr lang="en" sz="1400" dirty="0">
                <a:solidFill>
                  <a:srgbClr val="212121"/>
                </a:solidFill>
                <a:latin typeface="Calibri"/>
                <a:ea typeface="Calibri"/>
                <a:cs typeface="Calibri"/>
                <a:sym typeface="Calibri"/>
              </a:rPr>
              <a:t> Remember, the 10 students in the Knowledge group scored weak or moderate in the Knowledge section, and this table shows their results in knowledge, as well as for Application, Synthesis and the rubric dimensions of the essay used to produce the synthesis rating. </a:t>
            </a:r>
            <a:endParaRPr sz="1400" dirty="0">
              <a:solidFill>
                <a:srgbClr val="212121"/>
              </a:solidFill>
              <a:latin typeface="Calibri"/>
              <a:ea typeface="Calibri"/>
              <a:cs typeface="Calibri"/>
              <a:sym typeface="Calibri"/>
            </a:endParaRPr>
          </a:p>
          <a:p>
            <a:pPr marL="0" lvl="0" indent="0" algn="l" rtl="0">
              <a:lnSpc>
                <a:spcPct val="90000"/>
              </a:lnSpc>
              <a:spcBef>
                <a:spcPts val="750"/>
              </a:spcBef>
              <a:spcAft>
                <a:spcPts val="0"/>
              </a:spcAft>
              <a:buSzPts val="1100"/>
              <a:buNone/>
            </a:pPr>
            <a:r>
              <a:rPr lang="en" sz="1400" dirty="0">
                <a:solidFill>
                  <a:srgbClr val="212121"/>
                </a:solidFill>
                <a:latin typeface="Calibri"/>
                <a:ea typeface="Calibri"/>
                <a:cs typeface="Calibri"/>
                <a:sym typeface="Calibri"/>
              </a:rPr>
              <a:t>(click) Let’s zoom in on student 5 to make sure we are all on the same page about what the report is telling us. </a:t>
            </a:r>
            <a:endParaRPr sz="1400" dirty="0">
              <a:solidFill>
                <a:srgbClr val="21212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a8c68720b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g2a8c68720b1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b="1" dirty="0">
                <a:solidFill>
                  <a:srgbClr val="212121"/>
                </a:solidFill>
                <a:latin typeface="Calibri"/>
                <a:ea typeface="Calibri"/>
                <a:cs typeface="Calibri"/>
                <a:sym typeface="Calibri"/>
              </a:rPr>
              <a:t>Duration: </a:t>
            </a:r>
            <a:r>
              <a:rPr lang="en" sz="1400" b="0" dirty="0">
                <a:solidFill>
                  <a:srgbClr val="212121"/>
                </a:solidFill>
                <a:latin typeface="Calibri"/>
                <a:ea typeface="Calibri"/>
                <a:cs typeface="Calibri"/>
                <a:sym typeface="Calibri"/>
              </a:rPr>
              <a:t>45</a:t>
            </a:r>
            <a:r>
              <a:rPr lang="en" sz="1400" dirty="0">
                <a:solidFill>
                  <a:srgbClr val="212121"/>
                </a:solidFill>
                <a:latin typeface="Calibri"/>
                <a:ea typeface="Calibri"/>
                <a:cs typeface="Calibri"/>
                <a:sym typeface="Calibri"/>
              </a:rPr>
              <a:t> seconds</a:t>
            </a:r>
            <a:endParaRPr sz="1400" dirty="0">
              <a:solidFill>
                <a:srgbClr val="21212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400" dirty="0">
              <a:solidFill>
                <a:srgbClr val="212121"/>
              </a:solidFill>
              <a:latin typeface="Calibri"/>
              <a:ea typeface="Calibri"/>
              <a:cs typeface="Calibri"/>
              <a:sym typeface="Calibri"/>
            </a:endParaRPr>
          </a:p>
          <a:p>
            <a:pPr marL="0" lvl="0" indent="0" algn="l" rtl="0">
              <a:spcBef>
                <a:spcPts val="0"/>
              </a:spcBef>
              <a:spcAft>
                <a:spcPts val="0"/>
              </a:spcAft>
              <a:buSzPts val="1100"/>
              <a:buNone/>
            </a:pPr>
            <a:r>
              <a:rPr lang="en" sz="1400" dirty="0">
                <a:solidFill>
                  <a:srgbClr val="212121"/>
                </a:solidFill>
                <a:latin typeface="Calibri"/>
                <a:ea typeface="Calibri"/>
                <a:cs typeface="Calibri"/>
                <a:sym typeface="Calibri"/>
              </a:rPr>
              <a:t>NOTE THERE IS AN ANIMATION ON THIS SLIDE.</a:t>
            </a:r>
            <a:endParaRPr sz="1400" dirty="0">
              <a:solidFill>
                <a:srgbClr val="21212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dirty="0">
              <a:solidFill>
                <a:srgbClr val="212121"/>
              </a:solidFill>
              <a:latin typeface="Calibri"/>
              <a:ea typeface="Calibri"/>
              <a:cs typeface="Calibri"/>
              <a:sym typeface="Calibri"/>
            </a:endParaRPr>
          </a:p>
          <a:p>
            <a:pPr marL="0" lvl="0" indent="0" algn="l" rtl="0">
              <a:lnSpc>
                <a:spcPct val="90000"/>
              </a:lnSpc>
              <a:spcBef>
                <a:spcPts val="750"/>
              </a:spcBef>
              <a:spcAft>
                <a:spcPts val="0"/>
              </a:spcAft>
              <a:buSzPts val="1100"/>
              <a:buNone/>
            </a:pPr>
            <a:r>
              <a:rPr lang="en" sz="1400" b="1"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4"/>
                  </a:ext>
                </a:extLst>
              </a:rPr>
              <a:t>Facilitator says</a:t>
            </a:r>
            <a:r>
              <a:rPr lang="en" sz="1400"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5"/>
                  </a:ext>
                </a:extLst>
              </a:rPr>
              <a:t>:</a:t>
            </a:r>
            <a:r>
              <a:rPr lang="en" sz="1400" dirty="0">
                <a:solidFill>
                  <a:srgbClr val="212121"/>
                </a:solidFill>
                <a:latin typeface="Calibri"/>
                <a:ea typeface="Calibri"/>
                <a:cs typeface="Calibri"/>
                <a:sym typeface="Calibri"/>
              </a:rPr>
              <a:t> On this slide we can see the results for student 5. (click) The first three columns contain the performance ratings - strong, moderate and weak - on the three reporting categories - knowledge, application and synthesis. Next we can see the scores on the essay that makes up the synthesis reporting category. (click) The score provided within the Reading Comprehension and Written Expression column is the rubric score, which is scored from 0 to 4 points, times by 2. So this student who has a score of 2 received a 1 on the rubric. Finally, (click) the Knowledge and Use of Language Conventions column provides the rubric score for the dimension without any adjustments. </a:t>
            </a:r>
            <a:endParaRPr sz="1400" dirty="0">
              <a:solidFill>
                <a:srgbClr val="21212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a8878fcc13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g2a8878fcc13_1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b="1">
                <a:solidFill>
                  <a:srgbClr val="212121"/>
                </a:solidFill>
                <a:latin typeface="Calibri"/>
                <a:ea typeface="Calibri"/>
                <a:cs typeface="Calibri"/>
                <a:sym typeface="Calibri"/>
              </a:rPr>
              <a:t>Duration: </a:t>
            </a:r>
            <a:r>
              <a:rPr lang="en" sz="1400">
                <a:solidFill>
                  <a:srgbClr val="212121"/>
                </a:solidFill>
                <a:latin typeface="Calibri"/>
                <a:ea typeface="Calibri"/>
                <a:cs typeface="Calibri"/>
                <a:sym typeface="Calibri"/>
              </a:rPr>
              <a:t>15 seconds</a:t>
            </a:r>
            <a:endParaRPr sz="1400">
              <a:solidFill>
                <a:srgbClr val="212121"/>
              </a:solidFill>
              <a:latin typeface="Calibri"/>
              <a:ea typeface="Calibri"/>
              <a:cs typeface="Calibri"/>
              <a:sym typeface="Calibri"/>
            </a:endParaRPr>
          </a:p>
          <a:p>
            <a:pPr marL="0" lvl="0" indent="0" algn="l" rtl="0">
              <a:spcBef>
                <a:spcPts val="0"/>
              </a:spcBef>
              <a:spcAft>
                <a:spcPts val="0"/>
              </a:spcAft>
              <a:buSzPts val="1100"/>
              <a:buNone/>
            </a:pPr>
            <a:endParaRPr sz="1400">
              <a:solidFill>
                <a:srgbClr val="212121"/>
              </a:solidFill>
              <a:latin typeface="Calibri"/>
              <a:ea typeface="Calibri"/>
              <a:cs typeface="Calibri"/>
              <a:sym typeface="Calibri"/>
            </a:endParaRPr>
          </a:p>
          <a:p>
            <a:pPr marL="0" lvl="0" indent="0" algn="l" rtl="0">
              <a:lnSpc>
                <a:spcPct val="90000"/>
              </a:lnSpc>
              <a:spcBef>
                <a:spcPts val="750"/>
              </a:spcBef>
              <a:spcAft>
                <a:spcPts val="0"/>
              </a:spcAft>
              <a:buSzPts val="1100"/>
              <a:buNone/>
            </a:pPr>
            <a:r>
              <a:rPr lang="en" sz="1400" b="1">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7"/>
                  </a:ext>
                </a:extLst>
              </a:rPr>
              <a:t>Facilitator says</a:t>
            </a:r>
            <a:r>
              <a:rPr lang="en" sz="140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8"/>
                  </a:ext>
                </a:extLst>
              </a:rPr>
              <a:t>:</a:t>
            </a:r>
            <a:r>
              <a:rPr lang="en" sz="1400">
                <a:solidFill>
                  <a:srgbClr val="212121"/>
                </a:solidFill>
                <a:latin typeface="Calibri"/>
                <a:ea typeface="Calibri"/>
                <a:cs typeface="Calibri"/>
                <a:sym typeface="Calibri"/>
              </a:rPr>
              <a:t> Before each of the tables, there are reflection questions which are meant to help guide considerations of what supports are likely to be most helpful to this group of students. These questions are also in the Score Report Reflections Guide and connect to instructional next steps, or “levers” for instruction.</a:t>
            </a:r>
            <a:endParaRPr sz="1400">
              <a:solidFill>
                <a:srgbClr val="21212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a8878fcc13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g2a8878fcc13_1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a:solidFill>
                  <a:srgbClr val="212121"/>
                </a:solidFill>
              </a:rPr>
              <a:t>Duration: </a:t>
            </a:r>
            <a:r>
              <a:rPr lang="en" sz="1400">
                <a:solidFill>
                  <a:srgbClr val="212121"/>
                </a:solidFill>
              </a:rPr>
              <a:t>10 seconds</a:t>
            </a:r>
            <a:endParaRPr sz="1400">
              <a:solidFill>
                <a:srgbClr val="21212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b="1">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3"/>
                  </a:ext>
                </a:extLst>
              </a:rPr>
              <a:t>Facilitator says</a:t>
            </a:r>
            <a:r>
              <a:rPr lang="en" sz="1400">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4"/>
                  </a:ext>
                </a:extLst>
              </a:rPr>
              <a:t>:</a:t>
            </a:r>
            <a:r>
              <a:rPr lang="en" sz="1400">
                <a:solidFill>
                  <a:srgbClr val="212121"/>
                </a:solidFill>
              </a:rPr>
              <a:t> </a:t>
            </a:r>
            <a:r>
              <a:rPr lang="en" sz="1400">
                <a:solidFill>
                  <a:schemeClr val="dk1"/>
                </a:solidFill>
              </a:rPr>
              <a:t>Now we will move on to the Classroom Profiles section of the report.</a:t>
            </a:r>
            <a:endParaRPr sz="1400" b="1">
              <a:solidFill>
                <a:srgbClr val="21212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b="1">
              <a:solidFill>
                <a:srgbClr val="21212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b="1">
              <a:solidFill>
                <a:srgbClr val="21212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a6aa8e48f8_0_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 name="Google Shape;519;g2a6aa8e48f8_0_6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dirty="0">
                <a:solidFill>
                  <a:srgbClr val="212121"/>
                </a:solidFill>
                <a:latin typeface="Calibri"/>
                <a:ea typeface="Calibri"/>
                <a:cs typeface="Calibri"/>
                <a:sym typeface="Calibri"/>
              </a:rPr>
              <a:t>Duration: </a:t>
            </a:r>
            <a:r>
              <a:rPr lang="en" sz="1400" b="0" dirty="0">
                <a:solidFill>
                  <a:srgbClr val="212121"/>
                </a:solidFill>
                <a:latin typeface="Calibri"/>
                <a:ea typeface="Calibri"/>
                <a:cs typeface="Calibri"/>
                <a:sym typeface="Calibri"/>
              </a:rPr>
              <a:t>3</a:t>
            </a:r>
            <a:r>
              <a:rPr lang="en" sz="1400" dirty="0">
                <a:solidFill>
                  <a:srgbClr val="212121"/>
                </a:solidFill>
                <a:latin typeface="Calibri"/>
                <a:ea typeface="Calibri"/>
                <a:cs typeface="Calibri"/>
                <a:sym typeface="Calibri"/>
              </a:rPr>
              <a:t>0 seconds</a:t>
            </a:r>
            <a:endParaRPr sz="1400" dirty="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dirty="0">
              <a:solidFill>
                <a:srgbClr val="21212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dirty="0">
                <a:solidFill>
                  <a:srgbClr val="212121"/>
                </a:solidFill>
                <a:latin typeface="Calibri"/>
                <a:ea typeface="Calibri"/>
                <a:cs typeface="Calibri"/>
                <a:sym typeface="Calibri"/>
              </a:rPr>
              <a:t>NOTE THERE IS AN ANIMATION ON THIS SLIDE.</a:t>
            </a:r>
            <a:endParaRPr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 sz="1400" b="1"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5"/>
                  </a:ext>
                </a:extLst>
              </a:rPr>
              <a:t>Facilitator says</a:t>
            </a:r>
            <a:r>
              <a:rPr lang="en" sz="1400"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6"/>
                  </a:ext>
                </a:extLst>
              </a:rPr>
              <a:t>:</a:t>
            </a:r>
            <a:r>
              <a:rPr lang="en" sz="1400" dirty="0">
                <a:solidFill>
                  <a:srgbClr val="212121"/>
                </a:solidFill>
                <a:latin typeface="Calibri"/>
                <a:ea typeface="Calibri"/>
                <a:cs typeface="Calibri"/>
                <a:sym typeface="Calibri"/>
              </a:rPr>
              <a:t> The Grouped Roster section t</a:t>
            </a:r>
            <a:r>
              <a:rPr lang="en-US" sz="1400" dirty="0">
                <a:solidFill>
                  <a:srgbClr val="212121"/>
                </a:solidFill>
                <a:latin typeface="Calibri"/>
                <a:ea typeface="Calibri"/>
                <a:cs typeface="Calibri"/>
                <a:sym typeface="Calibri"/>
              </a:rPr>
              <a:t>ha</a:t>
            </a:r>
            <a:r>
              <a:rPr lang="en" sz="1400" dirty="0">
                <a:solidFill>
                  <a:srgbClr val="212121"/>
                </a:solidFill>
                <a:latin typeface="Calibri"/>
                <a:ea typeface="Calibri"/>
                <a:cs typeface="Calibri"/>
                <a:sym typeface="Calibri"/>
              </a:rPr>
              <a:t>t we just reviewed put students into three groups based on where they were most likely to need help. The profile section, instead, shows the number of students for each unique combination of ratings for the three categories. This collapses the roster table into the unique patterns of ratings on the Knowledge, Application and Synthesis.</a:t>
            </a:r>
            <a:endParaRPr sz="1400" dirty="0">
              <a:solidFill>
                <a:srgbClr val="21212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400" dirty="0">
              <a:solidFill>
                <a:srgbClr val="21212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 sz="1400" dirty="0">
                <a:solidFill>
                  <a:srgbClr val="212121"/>
                </a:solidFill>
                <a:latin typeface="Calibri"/>
                <a:ea typeface="Calibri"/>
                <a:cs typeface="Calibri"/>
                <a:sym typeface="Calibri"/>
              </a:rPr>
              <a:t>(click) So we can see that there are three students who have Weak in all three reporting categories, and we’ll walk through how we got that count on the next slide.</a:t>
            </a:r>
            <a:endParaRPr sz="1400" dirty="0">
              <a:solidFill>
                <a:srgbClr val="21212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400" dirty="0">
              <a:solidFill>
                <a:srgbClr val="21212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400" dirty="0">
              <a:solidFill>
                <a:srgbClr val="21212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a6aa8e48f8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g2a6aa8e48f8_0_6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300" b="1">
                <a:solidFill>
                  <a:srgbClr val="212121"/>
                </a:solidFill>
                <a:latin typeface="Calibri"/>
                <a:ea typeface="Calibri"/>
                <a:cs typeface="Calibri"/>
                <a:sym typeface="Calibri"/>
              </a:rPr>
              <a:t>Duration: </a:t>
            </a:r>
            <a:r>
              <a:rPr lang="en" sz="1300">
                <a:solidFill>
                  <a:srgbClr val="212121"/>
                </a:solidFill>
                <a:latin typeface="Calibri"/>
                <a:ea typeface="Calibri"/>
                <a:cs typeface="Calibri"/>
                <a:sym typeface="Calibri"/>
              </a:rPr>
              <a:t>15 seconds</a:t>
            </a:r>
            <a:endParaRPr sz="130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3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300" b="1">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8"/>
                  </a:ext>
                </a:extLst>
              </a:rPr>
              <a:t>Facilitator says</a:t>
            </a:r>
            <a:r>
              <a:rPr lang="en" sz="130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9"/>
                  </a:ext>
                </a:extLst>
              </a:rPr>
              <a:t>: The top of this slide shows the data for all three students who scored weak in all three reporting categories. The profile table collapses this data into a count, and shows the number of students for each unique pattern. </a:t>
            </a:r>
            <a:r>
              <a:rPr lang="en" sz="1300">
                <a:solidFill>
                  <a:srgbClr val="212121"/>
                </a:solidFill>
                <a:latin typeface="Calibri"/>
                <a:ea typeface="Calibri"/>
                <a:cs typeface="Calibri"/>
                <a:sym typeface="Calibri"/>
              </a:rPr>
              <a:t> This is a finer-grained grouping of students than was shown in the Grouped Rosters.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9e2afb1d7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29e2afb1d78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rPr>
              <a:t>Duration: </a:t>
            </a:r>
            <a:r>
              <a:rPr lang="en" sz="1400">
                <a:solidFill>
                  <a:srgbClr val="212121"/>
                </a:solidFill>
                <a:latin typeface="Calibri"/>
                <a:ea typeface="Calibri"/>
                <a:cs typeface="Calibri"/>
                <a:sym typeface="Calibri"/>
              </a:rPr>
              <a:t>10 seconds</a:t>
            </a:r>
            <a:endParaRPr sz="140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rPr>
              <a:t>Facilitator says</a:t>
            </a:r>
            <a:r>
              <a:rPr lang="en" sz="1400">
                <a:solidFill>
                  <a:srgbClr val="212121"/>
                </a:solidFill>
                <a:latin typeface="Calibri"/>
                <a:ea typeface="Calibri"/>
                <a:cs typeface="Calibri"/>
                <a:sym typeface="Calibri"/>
              </a:rPr>
              <a:t>: For session 5 the learning objectives are straightforward - to understand the four sections of the classroom score report, as well as the student score report.</a:t>
            </a:r>
            <a:endParaRPr sz="140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a:solidFill>
                <a:srgbClr val="212121"/>
              </a:solidFill>
              <a:latin typeface="Calibri"/>
              <a:ea typeface="Calibri"/>
              <a:cs typeface="Calibri"/>
              <a:sym typeface="Calibri"/>
            </a:endParaRPr>
          </a:p>
        </p:txBody>
      </p:sp>
      <p:sp>
        <p:nvSpPr>
          <p:cNvPr id="171" name="Google Shape;171;g29e2afb1d78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a8878fcc13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2" name="Google Shape;542;g2a8878fcc13_1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a:solidFill>
                  <a:srgbClr val="212121"/>
                </a:solidFill>
              </a:rPr>
              <a:t>Duration: </a:t>
            </a:r>
            <a:r>
              <a:rPr lang="en" sz="1400">
                <a:solidFill>
                  <a:srgbClr val="212121"/>
                </a:solidFill>
              </a:rPr>
              <a:t>5 seconds</a:t>
            </a:r>
            <a:endParaRPr sz="1400">
              <a:solidFill>
                <a:srgbClr val="21212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b="1">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0"/>
                  </a:ext>
                </a:extLst>
              </a:rPr>
              <a:t>Facilitator says</a:t>
            </a:r>
            <a:r>
              <a:rPr lang="en" sz="1400">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1"/>
                  </a:ext>
                </a:extLst>
              </a:rPr>
              <a:t>:</a:t>
            </a:r>
            <a:r>
              <a:rPr lang="en" sz="1400">
                <a:solidFill>
                  <a:srgbClr val="212121"/>
                </a:solidFill>
              </a:rPr>
              <a:t> </a:t>
            </a:r>
            <a:r>
              <a:rPr lang="en" sz="1400">
                <a:solidFill>
                  <a:schemeClr val="dk1"/>
                </a:solidFill>
              </a:rPr>
              <a:t>Finally we will look at the Comparisons section of the report.</a:t>
            </a:r>
            <a:endParaRPr sz="1400" b="1">
              <a:solidFill>
                <a:srgbClr val="21212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b="1">
              <a:solidFill>
                <a:srgbClr val="212121"/>
              </a:solidFill>
            </a:endParaRPr>
          </a:p>
          <a:p>
            <a:pPr marL="0" lvl="0" indent="0" algn="l" rtl="0">
              <a:spcBef>
                <a:spcPts val="0"/>
              </a:spcBef>
              <a:spcAft>
                <a:spcPts val="0"/>
              </a:spcAft>
              <a:buClr>
                <a:schemeClr val="dk1"/>
              </a:buClr>
              <a:buSzPts val="1100"/>
              <a:buFont typeface="Arial"/>
              <a:buNone/>
            </a:pPr>
            <a:endParaRPr sz="1400" b="1">
              <a:solidFill>
                <a:srgbClr val="21212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b="1">
              <a:solidFill>
                <a:srgbClr val="21212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9e2afb1d78_0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2" name="Google Shape;562;g29e2afb1d78_0_5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rPr>
              <a:t>Duration: </a:t>
            </a:r>
            <a:r>
              <a:rPr lang="en" sz="1400">
                <a:solidFill>
                  <a:srgbClr val="212121"/>
                </a:solidFill>
                <a:latin typeface="Calibri"/>
                <a:ea typeface="Calibri"/>
                <a:cs typeface="Calibri"/>
                <a:sym typeface="Calibri"/>
              </a:rPr>
              <a:t>20 seconds</a:t>
            </a:r>
            <a:endParaRPr sz="140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 sz="1400" b="1">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2"/>
                  </a:ext>
                </a:extLst>
              </a:rPr>
              <a:t>Facilitator says</a:t>
            </a:r>
            <a:r>
              <a:rPr lang="en" sz="140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3"/>
                  </a:ext>
                </a:extLst>
              </a:rPr>
              <a:t>:</a:t>
            </a:r>
            <a:r>
              <a:rPr lang="en" sz="1400">
                <a:solidFill>
                  <a:srgbClr val="212121"/>
                </a:solidFill>
                <a:latin typeface="Calibri"/>
                <a:ea typeface="Calibri"/>
                <a:cs typeface="Calibri"/>
                <a:sym typeface="Calibri"/>
              </a:rPr>
              <a:t>  This is an opportunity to see how your class of students compared to the school, school system and IAP.  </a:t>
            </a:r>
            <a:r>
              <a:rPr lang="en" sz="1400" i="1">
                <a:solidFill>
                  <a:srgbClr val="212121"/>
                </a:solidFill>
                <a:latin typeface="Calibri"/>
                <a:ea typeface="Calibri"/>
                <a:cs typeface="Calibri"/>
                <a:sym typeface="Calibri"/>
              </a:rPr>
              <a:t>Pause the video</a:t>
            </a:r>
            <a:r>
              <a:rPr lang="en" sz="1400">
                <a:solidFill>
                  <a:srgbClr val="212121"/>
                </a:solidFill>
                <a:latin typeface="Calibri"/>
                <a:ea typeface="Calibri"/>
                <a:cs typeface="Calibri"/>
                <a:sym typeface="Calibri"/>
              </a:rPr>
              <a:t> and take a few moments to describe how the class in this report compared to other groups of students in one or more sections.  After you restart the video I’ll note what I noticed.</a:t>
            </a:r>
            <a:endParaRPr sz="140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a:solidFill>
                <a:srgbClr val="21212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9e2afb1d78_0_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2" name="Google Shape;572;g29e2afb1d78_0_5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b="1">
                <a:solidFill>
                  <a:srgbClr val="212121"/>
                </a:solidFill>
                <a:latin typeface="Calibri"/>
                <a:ea typeface="Calibri"/>
                <a:cs typeface="Calibri"/>
                <a:sym typeface="Calibri"/>
              </a:rPr>
              <a:t>Duration: </a:t>
            </a:r>
            <a:r>
              <a:rPr lang="en" sz="1400">
                <a:solidFill>
                  <a:srgbClr val="212121"/>
                </a:solidFill>
                <a:latin typeface="Calibri"/>
                <a:ea typeface="Calibri"/>
                <a:cs typeface="Calibri"/>
                <a:sym typeface="Calibri"/>
              </a:rPr>
              <a:t>30 seconds</a:t>
            </a:r>
            <a:endParaRPr sz="1400">
              <a:solidFill>
                <a:srgbClr val="21212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 sz="1400" b="1">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4"/>
                  </a:ext>
                </a:extLst>
              </a:rPr>
              <a:t>Facilitator says</a:t>
            </a:r>
            <a:r>
              <a:rPr lang="en" sz="140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5"/>
                  </a:ext>
                </a:extLst>
              </a:rPr>
              <a:t>:</a:t>
            </a:r>
            <a:r>
              <a:rPr lang="en" sz="1400">
                <a:solidFill>
                  <a:srgbClr val="212121"/>
                </a:solidFill>
                <a:latin typeface="Calibri"/>
                <a:ea typeface="Calibri"/>
                <a:cs typeface="Calibri"/>
                <a:sym typeface="Calibri"/>
              </a:rPr>
              <a:t>  This comparison report might help you ask more questions. For example, </a:t>
            </a:r>
            <a:r>
              <a:rPr lang="en" sz="1400" i="1">
                <a:solidFill>
                  <a:srgbClr val="212121"/>
                </a:solidFill>
                <a:latin typeface="Calibri"/>
                <a:ea typeface="Calibri"/>
                <a:cs typeface="Calibri"/>
                <a:sym typeface="Calibri"/>
              </a:rPr>
              <a:t>why</a:t>
            </a:r>
            <a:r>
              <a:rPr lang="en" sz="1400">
                <a:solidFill>
                  <a:srgbClr val="212121"/>
                </a:solidFill>
                <a:latin typeface="Calibri"/>
                <a:ea typeface="Calibri"/>
                <a:cs typeface="Calibri"/>
                <a:sym typeface="Calibri"/>
              </a:rPr>
              <a:t> did this class perform better than the school as a whole in knowledge?</a:t>
            </a:r>
            <a:endParaRPr sz="1400">
              <a:solidFill>
                <a:srgbClr val="21212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300">
              <a:solidFill>
                <a:srgbClr val="21212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9e2afb1d78_3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1" name="Google Shape;581;g29e2afb1d78_3_2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a:solidFill>
                  <a:srgbClr val="212121"/>
                </a:solidFill>
              </a:rPr>
              <a:t>Duration: </a:t>
            </a:r>
            <a:r>
              <a:rPr lang="en" sz="1400">
                <a:solidFill>
                  <a:srgbClr val="212121"/>
                </a:solidFill>
              </a:rPr>
              <a:t>10 seconds</a:t>
            </a:r>
            <a:endParaRPr sz="1400">
              <a:solidFill>
                <a:srgbClr val="212121"/>
              </a:solidFill>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400" b="1">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6"/>
                  </a:ext>
                </a:extLst>
              </a:rPr>
              <a:t>Facilitator says</a:t>
            </a:r>
            <a:r>
              <a:rPr lang="en" sz="1400">
                <a:solidFill>
                  <a:srgbClr val="21212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7"/>
                  </a:ext>
                </a:extLst>
              </a:rPr>
              <a:t>:</a:t>
            </a:r>
            <a:r>
              <a:rPr lang="en" sz="1400">
                <a:solidFill>
                  <a:srgbClr val="212121"/>
                </a:solidFill>
              </a:rPr>
              <a:t> Now that we’ve reviewed the classroom score report, we will take a little bit of time to review the student score report. </a:t>
            </a:r>
            <a:endParaRPr sz="1400" b="1">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300" b="1">
              <a:solidFill>
                <a:srgbClr val="21212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9e2afb1d78_3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7" name="Google Shape;587;g29e2afb1d78_3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rPr>
              <a:t>Duration: </a:t>
            </a:r>
            <a:r>
              <a:rPr lang="en" sz="1400">
                <a:solidFill>
                  <a:srgbClr val="212121"/>
                </a:solidFill>
                <a:latin typeface="Calibri"/>
                <a:ea typeface="Calibri"/>
                <a:cs typeface="Calibri"/>
                <a:sym typeface="Calibri"/>
              </a:rPr>
              <a:t>45 seconds</a:t>
            </a:r>
            <a:endParaRPr sz="140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8"/>
                  </a:ext>
                </a:extLst>
              </a:rPr>
              <a:t>Facilitator says</a:t>
            </a:r>
            <a:r>
              <a:rPr lang="en" sz="140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9"/>
                  </a:ext>
                </a:extLst>
              </a:rPr>
              <a:t>:</a:t>
            </a:r>
            <a:r>
              <a:rPr lang="en" sz="1400">
                <a:solidFill>
                  <a:srgbClr val="212121"/>
                </a:solidFill>
                <a:latin typeface="Calibri"/>
                <a:ea typeface="Calibri"/>
                <a:cs typeface="Calibri"/>
                <a:sym typeface="Calibri"/>
              </a:rPr>
              <a:t>  The student report provides the same information as the classroom report, specifically performance on each of the three reporting categories - Knowledge, Application and Synthesis - and their performance ratings - Strong, Moderate or Weak. This report is meant to be sent home with students to provide parents and caregivers with an update about how their student is doing. Ideally, this information can foster productive conversations between students and their parents or caregivers, and also support engagement between teachers, students, parents and caregivers.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9e2afb1d78_3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6" name="Google Shape;596;g29e2afb1d78_3_2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b="1" dirty="0">
                <a:solidFill>
                  <a:srgbClr val="212121"/>
                </a:solidFill>
                <a:latin typeface="Calibri"/>
                <a:ea typeface="Calibri"/>
                <a:cs typeface="Calibri"/>
                <a:sym typeface="Calibri"/>
              </a:rPr>
              <a:t>Duration: </a:t>
            </a:r>
            <a:r>
              <a:rPr lang="en" sz="1400" dirty="0">
                <a:solidFill>
                  <a:srgbClr val="212121"/>
                </a:solidFill>
                <a:latin typeface="Calibri"/>
                <a:ea typeface="Calibri"/>
                <a:cs typeface="Calibri"/>
                <a:sym typeface="Calibri"/>
              </a:rPr>
              <a:t>60 seconds</a:t>
            </a:r>
            <a:endParaRPr sz="1400" dirty="0">
              <a:solidFill>
                <a:srgbClr val="21212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 sz="1400" b="1"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0"/>
                  </a:ext>
                </a:extLst>
              </a:rPr>
              <a:t>Facilitator says</a:t>
            </a:r>
            <a:r>
              <a:rPr lang="en" sz="1400"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1"/>
                  </a:ext>
                </a:extLst>
              </a:rPr>
              <a:t>:</a:t>
            </a:r>
            <a:r>
              <a:rPr lang="en" sz="1400" dirty="0">
                <a:solidFill>
                  <a:srgbClr val="212121"/>
                </a:solidFill>
                <a:latin typeface="Calibri"/>
                <a:ea typeface="Calibri"/>
                <a:cs typeface="Calibri"/>
                <a:sym typeface="Calibri"/>
              </a:rPr>
              <a:t>  In addition to ratings for each category, the report also provides information on what a student at that level is able to do, and what they still may need help doing.  In the example shown on the screen, you can see that a student who scored moderate on Application is likely able to identify main ideas in a new text and determine meanings of key words and phrases, but may need help analyzing complex text elements and providing supporting evidence when writing about a new text. This feedback was created through careful analysis of student data on the IAP. However, it may not fit every student. Some students who score moderate on Application may be able to analyze complex text elements, or may even struggle to identify main ideas within the new text. So this feedback is meant to be a starting point in considering what a student can do. </a:t>
            </a:r>
            <a:endParaRPr sz="1400" dirty="0">
              <a:solidFill>
                <a:srgbClr val="212121"/>
              </a:solidFill>
              <a:latin typeface="Calibri"/>
              <a:ea typeface="Calibri"/>
              <a:cs typeface="Calibri"/>
              <a:sym typeface="Calibri"/>
            </a:endParaRPr>
          </a:p>
          <a:p>
            <a:pPr marL="0" lvl="0" indent="0" algn="l" rtl="0">
              <a:lnSpc>
                <a:spcPct val="100000"/>
              </a:lnSpc>
              <a:spcBef>
                <a:spcPts val="0"/>
              </a:spcBef>
              <a:spcAft>
                <a:spcPts val="0"/>
              </a:spcAft>
              <a:buSzPts val="1100"/>
              <a:buNone/>
            </a:pPr>
            <a:br>
              <a:rPr lang="en" sz="1400" dirty="0">
                <a:solidFill>
                  <a:srgbClr val="212121"/>
                </a:solidFill>
                <a:latin typeface="Calibri"/>
                <a:ea typeface="Calibri"/>
                <a:cs typeface="Calibri"/>
                <a:sym typeface="Calibri"/>
              </a:rPr>
            </a:br>
            <a:r>
              <a:rPr lang="en" sz="1400" dirty="0">
                <a:solidFill>
                  <a:srgbClr val="212121"/>
                </a:solidFill>
                <a:latin typeface="Calibri"/>
                <a:ea typeface="Calibri"/>
                <a:cs typeface="Calibri"/>
                <a:sym typeface="Calibri"/>
              </a:rPr>
              <a:t>Finally, the student report also provides a comparison of student performance at the class, school, school system and overall IAP level. </a:t>
            </a:r>
            <a:endParaRPr sz="1400" dirty="0">
              <a:solidFill>
                <a:srgbClr val="21212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9e2afb1d78_3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4" name="Google Shape;604;g29e2afb1d78_3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b="1" dirty="0">
                <a:solidFill>
                  <a:srgbClr val="212121"/>
                </a:solidFill>
                <a:latin typeface="Calibri"/>
                <a:ea typeface="Calibri"/>
                <a:cs typeface="Calibri"/>
                <a:sym typeface="Calibri"/>
              </a:rPr>
              <a:t>Duration: </a:t>
            </a:r>
            <a:r>
              <a:rPr lang="en" sz="1200" dirty="0">
                <a:solidFill>
                  <a:srgbClr val="212121"/>
                </a:solidFill>
                <a:latin typeface="Calibri"/>
                <a:ea typeface="Calibri"/>
                <a:cs typeface="Calibri"/>
                <a:sym typeface="Calibri"/>
              </a:rPr>
              <a:t>15 seconds</a:t>
            </a:r>
            <a:endParaRPr sz="1200" dirty="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200" b="1"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2"/>
                  </a:ext>
                </a:extLst>
              </a:rPr>
              <a:t>Facilitator says</a:t>
            </a:r>
            <a:r>
              <a:rPr lang="en" sz="1200"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3"/>
                  </a:ext>
                </a:extLst>
              </a:rPr>
              <a:t>:</a:t>
            </a:r>
            <a:r>
              <a:rPr lang="en" sz="1200" dirty="0">
                <a:solidFill>
                  <a:srgbClr val="212121"/>
                </a:solidFill>
                <a:latin typeface="Calibri"/>
                <a:ea typeface="Calibri"/>
                <a:cs typeface="Calibri"/>
                <a:sym typeface="Calibri"/>
              </a:rPr>
              <a:t> </a:t>
            </a:r>
            <a:r>
              <a:rPr lang="en-US" sz="1200" dirty="0">
                <a:solidFill>
                  <a:srgbClr val="212121"/>
                </a:solidFill>
                <a:latin typeface="Calibri"/>
                <a:ea typeface="Calibri"/>
                <a:cs typeface="Calibri"/>
                <a:sym typeface="Calibri"/>
              </a:rPr>
              <a:t>This brings us to our final section of the session, which is a simple call out note that summarizes what we’ve learned. </a:t>
            </a:r>
            <a:endParaRPr sz="1200" dirty="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dirty="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200" dirty="0">
                <a:solidFill>
                  <a:srgbClr val="212121"/>
                </a:solidFill>
                <a:latin typeface="Calibri"/>
                <a:ea typeface="Calibri"/>
                <a:cs typeface="Calibri"/>
                <a:sym typeface="Calibri"/>
              </a:rPr>
              <a:t>AFTER ANIMATION: </a:t>
            </a:r>
            <a:r>
              <a:rPr lang="en" sz="1200" dirty="0">
                <a:solidFill>
                  <a:srgbClr val="434343"/>
                </a:solidFill>
                <a:latin typeface="Calibri"/>
                <a:ea typeface="Calibri"/>
                <a:cs typeface="Calibri"/>
                <a:sym typeface="Calibri"/>
              </a:rPr>
              <a:t>The IAP classroom score report was designed to provide data in ways that are meant to match what you are used to seeing - your classroom roster - but reorded in ways that hopefully support instructional next steps.An important part of the classroom score report, the reflection questions, are also within the Score Report Reflections Guide, which is the subject of the next learning module. </a:t>
            </a:r>
          </a:p>
          <a:p>
            <a:pPr marL="0" lvl="0" indent="0" algn="l" rtl="0">
              <a:lnSpc>
                <a:spcPct val="100000"/>
              </a:lnSpc>
              <a:spcBef>
                <a:spcPts val="0"/>
              </a:spcBef>
              <a:spcAft>
                <a:spcPts val="0"/>
              </a:spcAft>
              <a:buClr>
                <a:schemeClr val="dk1"/>
              </a:buClr>
              <a:buSzPts val="1100"/>
              <a:buFont typeface="Arial"/>
              <a:buNone/>
            </a:pPr>
            <a:endParaRPr lang="en" sz="1200" dirty="0">
              <a:solidFill>
                <a:srgbClr val="434343"/>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200" dirty="0">
                <a:solidFill>
                  <a:srgbClr val="434343"/>
                </a:solidFill>
                <a:latin typeface="Calibri"/>
                <a:ea typeface="Calibri"/>
                <a:cs typeface="Calibri"/>
                <a:sym typeface="Calibri"/>
              </a:rPr>
              <a:t>Finally, the student score report is designed to promote conversations between students, parents or caregivers, and teachers, in ways that support student learning.</a:t>
            </a:r>
            <a:endParaRPr sz="1200" b="1" dirty="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300" b="1" dirty="0">
              <a:solidFill>
                <a:srgbClr val="21212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a15f6884be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1" name="Google Shape;611;g2a15f6884be_6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Thank you for your </a:t>
            </a:r>
            <a:r>
              <a:rPr lang="en-US" dirty="0"/>
              <a:t>participation</a:t>
            </a:r>
            <a:r>
              <a:rPr lang="en" dirty="0"/>
              <a:t> and partnership in the Innovative Assessment Program. The next session of the series will focus on the Score Report Reflections Guide.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9e2afb1d78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29e2afb1d78_0_6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dirty="0">
                <a:solidFill>
                  <a:srgbClr val="212121"/>
                </a:solidFill>
                <a:latin typeface="Calibri"/>
                <a:ea typeface="Calibri"/>
                <a:cs typeface="Calibri"/>
                <a:sym typeface="Calibri"/>
              </a:rPr>
              <a:t>Duration: </a:t>
            </a:r>
            <a:r>
              <a:rPr lang="en" sz="1400" dirty="0">
                <a:solidFill>
                  <a:srgbClr val="212121"/>
                </a:solidFill>
                <a:latin typeface="Calibri"/>
                <a:ea typeface="Calibri"/>
                <a:cs typeface="Calibri"/>
                <a:sym typeface="Calibri"/>
              </a:rPr>
              <a:t>30 seconds</a:t>
            </a:r>
            <a:endParaRPr sz="1400" dirty="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dirty="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400" dirty="0">
                <a:solidFill>
                  <a:srgbClr val="212121"/>
                </a:solidFill>
                <a:latin typeface="Calibri"/>
                <a:ea typeface="Calibri"/>
                <a:cs typeface="Calibri"/>
                <a:sym typeface="Calibri"/>
              </a:rPr>
              <a:t>NOTE THERE IS AN ANIMATION ON THIS SLIDE.</a:t>
            </a:r>
            <a:endParaRPr sz="1400" dirty="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400" b="1"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Facilitator says</a:t>
            </a:r>
            <a:r>
              <a:rPr lang="en" sz="1400" dirty="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a:t>
            </a:r>
            <a:r>
              <a:rPr lang="en" sz="1400" dirty="0">
                <a:solidFill>
                  <a:srgbClr val="212121"/>
                </a:solidFill>
                <a:latin typeface="Calibri"/>
                <a:ea typeface="Calibri"/>
                <a:cs typeface="Calibri"/>
                <a:sym typeface="Calibri"/>
              </a:rPr>
              <a:t> Let’s take a look at our agenda for this session. First, we will briefly review the context of the Innovative Assessment P</a:t>
            </a:r>
            <a:r>
              <a:rPr lang="en-US" sz="1400" dirty="0">
                <a:solidFill>
                  <a:srgbClr val="212121"/>
                </a:solidFill>
                <a:latin typeface="Calibri"/>
                <a:ea typeface="Calibri"/>
                <a:cs typeface="Calibri"/>
                <a:sym typeface="Calibri"/>
              </a:rPr>
              <a:t>r</a:t>
            </a:r>
            <a:r>
              <a:rPr lang="en" sz="1400" dirty="0">
                <a:solidFill>
                  <a:srgbClr val="212121"/>
                </a:solidFill>
                <a:latin typeface="Calibri"/>
                <a:ea typeface="Calibri"/>
                <a:cs typeface="Calibri"/>
                <a:sym typeface="Calibri"/>
              </a:rPr>
              <a:t>ogram, or IAP, and then move to the four sections of the Classroom Score Report. The classroom score report is intended for teachers and meant to help them plan instructional next steps. </a:t>
            </a:r>
          </a:p>
          <a:p>
            <a:pPr marL="0" lvl="0" indent="0" algn="l" rtl="0">
              <a:lnSpc>
                <a:spcPct val="100000"/>
              </a:lnSpc>
              <a:spcBef>
                <a:spcPts val="0"/>
              </a:spcBef>
              <a:spcAft>
                <a:spcPts val="0"/>
              </a:spcAft>
              <a:buClr>
                <a:schemeClr val="dk1"/>
              </a:buClr>
              <a:buSzPts val="1100"/>
              <a:buFont typeface="Arial"/>
              <a:buNone/>
            </a:pPr>
            <a:endParaRPr lang="en" sz="1400" dirty="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400" dirty="0">
                <a:solidFill>
                  <a:srgbClr val="212121"/>
                </a:solidFill>
                <a:latin typeface="Calibri"/>
                <a:ea typeface="Calibri"/>
                <a:cs typeface="Calibri"/>
                <a:sym typeface="Calibri"/>
              </a:rPr>
              <a:t> We will then review the Student Score Report, which is intended for students and parents/caregivers and meant to help them better understand their student’s achievement.  Note that periodically a “Pause” image </a:t>
            </a:r>
            <a:r>
              <a:rPr lang="en" sz="1400" b="1" dirty="0">
                <a:solidFill>
                  <a:srgbClr val="212121"/>
                </a:solidFill>
                <a:latin typeface="Calibri"/>
                <a:ea typeface="Calibri"/>
                <a:cs typeface="Calibri"/>
                <a:sym typeface="Calibri"/>
              </a:rPr>
              <a:t> </a:t>
            </a:r>
            <a:r>
              <a:rPr lang="en" sz="1400" dirty="0">
                <a:solidFill>
                  <a:srgbClr val="212121"/>
                </a:solidFill>
                <a:latin typeface="Calibri"/>
                <a:ea typeface="Calibri"/>
                <a:cs typeface="Calibri"/>
                <a:sym typeface="Calibri"/>
              </a:rPr>
              <a:t>[</a:t>
            </a:r>
            <a:r>
              <a:rPr lang="en" sz="1400" i="1" dirty="0">
                <a:solidFill>
                  <a:srgbClr val="212121"/>
                </a:solidFill>
                <a:latin typeface="Calibri"/>
                <a:ea typeface="Calibri"/>
                <a:cs typeface="Calibri"/>
                <a:sym typeface="Calibri"/>
              </a:rPr>
              <a:t>ADVANCE SLIDE SO THE IMAGE IS VISIBLE</a:t>
            </a:r>
            <a:r>
              <a:rPr lang="en" sz="1400" dirty="0">
                <a:solidFill>
                  <a:srgbClr val="212121"/>
                </a:solidFill>
                <a:latin typeface="Calibri"/>
                <a:ea typeface="Calibri"/>
                <a:cs typeface="Calibri"/>
                <a:sym typeface="Calibri"/>
              </a:rPr>
              <a:t>] will appear on a slide as an indication that you might want to stop the video and review some materials in more depth.</a:t>
            </a:r>
            <a:endParaRPr sz="1400" b="1" dirty="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300" b="1" dirty="0">
              <a:solidFill>
                <a:srgbClr val="21212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9e2afb1d7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29e2afb1d78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212121"/>
              </a:buClr>
              <a:buSzPts val="1100"/>
              <a:buFont typeface="Arial"/>
              <a:buNone/>
            </a:pPr>
            <a:r>
              <a:rPr lang="en" sz="1400" b="1">
                <a:solidFill>
                  <a:srgbClr val="212121"/>
                </a:solidFill>
                <a:latin typeface="Calibri"/>
                <a:ea typeface="Calibri"/>
                <a:cs typeface="Calibri"/>
                <a:sym typeface="Calibri"/>
              </a:rPr>
              <a:t>Duration: </a:t>
            </a:r>
            <a:r>
              <a:rPr lang="en" sz="1400">
                <a:solidFill>
                  <a:srgbClr val="212121"/>
                </a:solidFill>
                <a:latin typeface="Calibri"/>
                <a:ea typeface="Calibri"/>
                <a:cs typeface="Calibri"/>
                <a:sym typeface="Calibri"/>
              </a:rPr>
              <a:t>30 seconds</a:t>
            </a:r>
            <a:endParaRPr sz="1400">
              <a:solidFill>
                <a:srgbClr val="212121"/>
              </a:solidFill>
              <a:latin typeface="Calibri"/>
              <a:ea typeface="Calibri"/>
              <a:cs typeface="Calibri"/>
              <a:sym typeface="Calibri"/>
            </a:endParaRPr>
          </a:p>
          <a:p>
            <a:pPr marL="0" lvl="0" indent="0" algn="l" rtl="0">
              <a:lnSpc>
                <a:spcPct val="100000"/>
              </a:lnSpc>
              <a:spcBef>
                <a:spcPts val="0"/>
              </a:spcBef>
              <a:spcAft>
                <a:spcPts val="0"/>
              </a:spcAft>
              <a:buClr>
                <a:srgbClr val="212121"/>
              </a:buClr>
              <a:buSzPts val="1100"/>
              <a:buFont typeface="Arial"/>
              <a:buNone/>
            </a:pPr>
            <a:endParaRPr sz="1400">
              <a:solidFill>
                <a:srgbClr val="212121"/>
              </a:solidFill>
              <a:latin typeface="Calibri"/>
              <a:ea typeface="Calibri"/>
              <a:cs typeface="Calibri"/>
              <a:sym typeface="Calibri"/>
            </a:endParaRPr>
          </a:p>
          <a:p>
            <a:pPr marL="0" lvl="0" indent="0" algn="l" rtl="0">
              <a:lnSpc>
                <a:spcPct val="100000"/>
              </a:lnSpc>
              <a:spcBef>
                <a:spcPts val="0"/>
              </a:spcBef>
              <a:spcAft>
                <a:spcPts val="0"/>
              </a:spcAft>
              <a:buClr>
                <a:srgbClr val="212121"/>
              </a:buClr>
              <a:buSzPts val="1100"/>
              <a:buFont typeface="Arial"/>
              <a:buNone/>
            </a:pPr>
            <a:r>
              <a:rPr lang="en" sz="1400" b="1">
                <a:solidFill>
                  <a:srgbClr val="212121"/>
                </a:solidFill>
                <a:latin typeface="Calibri"/>
                <a:ea typeface="Calibri"/>
                <a:cs typeface="Calibri"/>
                <a:sym typeface="Calibri"/>
              </a:rPr>
              <a:t>Facilitator says: </a:t>
            </a:r>
            <a:r>
              <a:rPr lang="en" sz="1400">
                <a:solidFill>
                  <a:srgbClr val="212121"/>
                </a:solidFill>
                <a:latin typeface="Calibri"/>
                <a:ea typeface="Calibri"/>
                <a:cs typeface="Calibri"/>
                <a:sym typeface="Calibri"/>
              </a:rPr>
              <a:t>We always begin with our ELA goal for all students to read, understand, and express their understanding of complex, grade-level texts. </a:t>
            </a:r>
            <a:endParaRPr sz="1400">
              <a:latin typeface="Calibri"/>
              <a:ea typeface="Calibri"/>
              <a:cs typeface="Calibri"/>
              <a:sym typeface="Calibri"/>
            </a:endParaRPr>
          </a:p>
        </p:txBody>
      </p:sp>
      <p:sp>
        <p:nvSpPr>
          <p:cNvPr id="186" name="Google Shape;186;g29e2afb1d78_0_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a6aa8e48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2a6aa8e48f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212121"/>
              </a:buClr>
              <a:buSzPts val="1100"/>
              <a:buFont typeface="Arial"/>
              <a:buNone/>
            </a:pPr>
            <a:r>
              <a:rPr lang="en" sz="1400" b="1">
                <a:solidFill>
                  <a:srgbClr val="212121"/>
                </a:solidFill>
                <a:latin typeface="Calibri"/>
                <a:ea typeface="Calibri"/>
                <a:cs typeface="Calibri"/>
                <a:sym typeface="Calibri"/>
              </a:rPr>
              <a:t>Duration: </a:t>
            </a:r>
            <a:r>
              <a:rPr lang="en" sz="1400">
                <a:solidFill>
                  <a:srgbClr val="212121"/>
                </a:solidFill>
                <a:latin typeface="Calibri"/>
                <a:ea typeface="Calibri"/>
                <a:cs typeface="Calibri"/>
                <a:sym typeface="Calibri"/>
              </a:rPr>
              <a:t>30 seconds</a:t>
            </a:r>
            <a:endParaRPr sz="1400" b="1">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b="1">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Facilitator says</a:t>
            </a:r>
            <a:r>
              <a:rPr lang="en" sz="140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a:t>
            </a:r>
            <a:r>
              <a:rPr lang="en" sz="1400">
                <a:solidFill>
                  <a:srgbClr val="212121"/>
                </a:solidFill>
                <a:latin typeface="Calibri"/>
                <a:ea typeface="Calibri"/>
                <a:cs typeface="Calibri"/>
                <a:sym typeface="Calibri"/>
              </a:rPr>
              <a:t> The Innovative Assessment Program, or the IAP, connects the state summative assessment to the ELA Guidebooks curriculum. </a:t>
            </a:r>
            <a:r>
              <a:rPr lang="en" sz="1400">
                <a:solidFill>
                  <a:srgbClr val="444746"/>
                </a:solidFill>
                <a:latin typeface="Calibri"/>
                <a:ea typeface="Calibri"/>
                <a:cs typeface="Calibri"/>
                <a:sym typeface="Calibri"/>
              </a:rPr>
              <a:t>This connection means that IAP reports can be used to inform instruction in your upcoming or current ELA guidebooks unit. </a:t>
            </a:r>
            <a:endParaRPr sz="14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a:solidFill>
                <a:srgbClr val="444746"/>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400">
                <a:solidFill>
                  <a:srgbClr val="444746"/>
                </a:solidFill>
                <a:latin typeface="Calibri"/>
                <a:ea typeface="Calibri"/>
                <a:cs typeface="Calibri"/>
                <a:sym typeface="Calibri"/>
              </a:rPr>
              <a:t>For the 2023-24 school year, the student and classroom score reports have been updated, for grades 6, 7 and 8. In addition, there is a new supporting document, the </a:t>
            </a:r>
            <a:r>
              <a:rPr lang="en" sz="1400">
                <a:solidFill>
                  <a:srgbClr val="434343"/>
                </a:solidFill>
                <a:latin typeface="Calibri"/>
                <a:ea typeface="Calibri"/>
                <a:cs typeface="Calibri"/>
                <a:sym typeface="Calibri"/>
              </a:rPr>
              <a:t>Score Report Reflections Guide for grades 6-8. This document is meant to help support decision making on instructional next steps.</a:t>
            </a:r>
            <a:endParaRPr sz="1400">
              <a:solidFill>
                <a:srgbClr val="444746"/>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a6aa8e48f8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a6aa8e48f8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12121"/>
              </a:buClr>
              <a:buSzPts val="1100"/>
              <a:buFont typeface="Arial"/>
              <a:buNone/>
            </a:pPr>
            <a:r>
              <a:rPr lang="en" sz="1400" b="1">
                <a:solidFill>
                  <a:srgbClr val="212121"/>
                </a:solidFill>
                <a:latin typeface="Calibri"/>
                <a:ea typeface="Calibri"/>
                <a:cs typeface="Calibri"/>
                <a:sym typeface="Calibri"/>
              </a:rPr>
              <a:t>Duration: </a:t>
            </a:r>
            <a:r>
              <a:rPr lang="en" sz="1400">
                <a:solidFill>
                  <a:srgbClr val="212121"/>
                </a:solidFill>
                <a:latin typeface="Calibri"/>
                <a:ea typeface="Calibri"/>
                <a:cs typeface="Calibri"/>
                <a:sym typeface="Calibri"/>
              </a:rPr>
              <a:t>10 seconds</a:t>
            </a:r>
            <a:endParaRPr sz="1400" b="1">
              <a:solidFill>
                <a:srgbClr val="21212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b="1">
              <a:solidFill>
                <a:srgbClr val="212121"/>
              </a:solidFill>
              <a:latin typeface="Calibri"/>
              <a:ea typeface="Calibri"/>
              <a:cs typeface="Calibri"/>
              <a:sym typeface="Calibri"/>
            </a:endParaRPr>
          </a:p>
          <a:p>
            <a:pPr marL="0" lvl="0" indent="0" algn="l" rtl="0">
              <a:spcBef>
                <a:spcPts val="0"/>
              </a:spcBef>
              <a:spcAft>
                <a:spcPts val="0"/>
              </a:spcAft>
              <a:buNone/>
            </a:pPr>
            <a:r>
              <a:rPr lang="en" sz="1400" b="1">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Facilitator says</a:t>
            </a:r>
            <a:r>
              <a:rPr lang="en" sz="140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a:t>
            </a:r>
            <a:r>
              <a:rPr lang="en" sz="1400">
                <a:solidFill>
                  <a:srgbClr val="212121"/>
                </a:solidFill>
                <a:latin typeface="Calibri"/>
                <a:ea typeface="Calibri"/>
                <a:cs typeface="Calibri"/>
                <a:sym typeface="Calibri"/>
              </a:rPr>
              <a:t> Materials for today, including an example classroom score report, are available online on the ZenDesk Website. You might want to pause the video and make sure that you have downloaded the example classroom score report, or your own classroom score report, since a lot of this session walks through that report. </a:t>
            </a:r>
            <a:endParaRPr sz="1400" b="1">
              <a:solidFill>
                <a:srgbClr val="212121"/>
              </a:solidFill>
              <a:latin typeface="Calibri"/>
              <a:ea typeface="Calibri"/>
              <a:cs typeface="Calibri"/>
              <a:sym typeface="Calibri"/>
            </a:endParaRPr>
          </a:p>
          <a:p>
            <a:pPr marL="0" lvl="0" indent="0" algn="l" rtl="0">
              <a:spcBef>
                <a:spcPts val="0"/>
              </a:spcBef>
              <a:spcAft>
                <a:spcPts val="0"/>
              </a:spcAft>
              <a:buNone/>
            </a:pPr>
            <a:endParaRPr sz="1400">
              <a:solidFill>
                <a:srgbClr val="21212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9e2afb1d78_0_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29e2afb1d78_0_7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rPr>
              <a:t>Duration: </a:t>
            </a:r>
            <a:r>
              <a:rPr lang="en" sz="1400">
                <a:solidFill>
                  <a:srgbClr val="212121"/>
                </a:solidFill>
                <a:latin typeface="Calibri"/>
                <a:ea typeface="Calibri"/>
                <a:cs typeface="Calibri"/>
                <a:sym typeface="Calibri"/>
              </a:rPr>
              <a:t>10 seconds</a:t>
            </a:r>
            <a:endParaRPr sz="140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400" b="1">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Facilitator says</a:t>
            </a:r>
            <a:r>
              <a:rPr lang="en" sz="1400">
                <a:solidFill>
                  <a:srgbClr val="21212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a:t>
            </a:r>
            <a:r>
              <a:rPr lang="en" sz="1400">
                <a:solidFill>
                  <a:srgbClr val="212121"/>
                </a:solidFill>
                <a:latin typeface="Calibri"/>
                <a:ea typeface="Calibri"/>
                <a:cs typeface="Calibri"/>
                <a:sym typeface="Calibri"/>
              </a:rPr>
              <a:t> Now we are going to dig into the 4 sections of the classroom score report.</a:t>
            </a:r>
            <a:endParaRPr sz="1400" b="1">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300" b="1">
              <a:solidFill>
                <a:srgbClr val="21212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a6aa8e48f8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2a6aa8e48f8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1400" b="1" dirty="0">
                <a:solidFill>
                  <a:srgbClr val="212121"/>
                </a:solidFill>
                <a:latin typeface="Calibri"/>
                <a:ea typeface="Calibri"/>
                <a:cs typeface="Calibri"/>
                <a:sym typeface="Calibri"/>
              </a:rPr>
              <a:t>Duration: </a:t>
            </a:r>
            <a:r>
              <a:rPr lang="en" sz="1400" dirty="0">
                <a:solidFill>
                  <a:srgbClr val="212121"/>
                </a:solidFill>
                <a:latin typeface="Calibri"/>
                <a:ea typeface="Calibri"/>
                <a:cs typeface="Calibri"/>
                <a:sym typeface="Calibri"/>
              </a:rPr>
              <a:t>30 seconds</a:t>
            </a:r>
            <a:endParaRPr sz="1400" dirty="0">
              <a:solidFill>
                <a:srgbClr val="212121"/>
              </a:solidFill>
              <a:latin typeface="Calibri"/>
              <a:ea typeface="Calibri"/>
              <a:cs typeface="Calibri"/>
              <a:sym typeface="Calibri"/>
            </a:endParaRPr>
          </a:p>
          <a:p>
            <a:pPr marL="0" lvl="0" indent="0" algn="l" rtl="0">
              <a:spcBef>
                <a:spcPts val="0"/>
              </a:spcBef>
              <a:spcAft>
                <a:spcPts val="0"/>
              </a:spcAft>
              <a:buSzPts val="1100"/>
              <a:buNone/>
            </a:pPr>
            <a:endParaRPr sz="1400" dirty="0">
              <a:solidFill>
                <a:srgbClr val="21212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dirty="0">
                <a:solidFill>
                  <a:srgbClr val="212121"/>
                </a:solidFill>
                <a:latin typeface="Calibri"/>
                <a:ea typeface="Calibri"/>
                <a:cs typeface="Calibri"/>
                <a:sym typeface="Calibri"/>
              </a:rPr>
              <a:t>NOTE THERE IS AN ANIMATION ON THIS SLIDE.</a:t>
            </a:r>
            <a:endParaRPr sz="1400" dirty="0">
              <a:solidFill>
                <a:srgbClr val="212121"/>
              </a:solidFill>
              <a:latin typeface="Calibri"/>
              <a:ea typeface="Calibri"/>
              <a:cs typeface="Calibri"/>
              <a:sym typeface="Calibri"/>
            </a:endParaRPr>
          </a:p>
          <a:p>
            <a:pPr marL="0" lvl="0" indent="0" algn="l" rtl="0">
              <a:spcBef>
                <a:spcPts val="0"/>
              </a:spcBef>
              <a:spcAft>
                <a:spcPts val="0"/>
              </a:spcAft>
              <a:buClr>
                <a:srgbClr val="212121"/>
              </a:buClr>
              <a:buSzPts val="1100"/>
              <a:buFont typeface="Arial"/>
              <a:buNone/>
            </a:pPr>
            <a:endParaRPr sz="1400" dirty="0">
              <a:solidFill>
                <a:srgbClr val="212121"/>
              </a:solidFill>
              <a:latin typeface="Calibri"/>
              <a:ea typeface="Calibri"/>
              <a:cs typeface="Calibri"/>
              <a:sym typeface="Calibri"/>
            </a:endParaRPr>
          </a:p>
          <a:p>
            <a:pPr marL="0" marR="0" lvl="0" indent="0" algn="l" rtl="0">
              <a:lnSpc>
                <a:spcPct val="107000"/>
              </a:lnSpc>
              <a:spcBef>
                <a:spcPts val="0"/>
              </a:spcBef>
              <a:spcAft>
                <a:spcPts val="0"/>
              </a:spcAft>
              <a:buSzPts val="1100"/>
              <a:buNone/>
            </a:pPr>
            <a:r>
              <a:rPr lang="en" sz="1400" b="1" dirty="0">
                <a:latin typeface="Calibri"/>
                <a:ea typeface="Calibri"/>
                <a:cs typeface="Calibri"/>
                <a:sym typeface="Calibri"/>
              </a:rPr>
              <a:t>Facilitator says</a:t>
            </a:r>
            <a:r>
              <a:rPr lang="en" sz="1400" dirty="0">
                <a:latin typeface="Calibri"/>
                <a:ea typeface="Calibri"/>
                <a:cs typeface="Calibri"/>
                <a:sym typeface="Calibri"/>
              </a:rPr>
              <a:t>: So what’s new in 2023-24 classroom score report for grades 6, 7 and 8? </a:t>
            </a:r>
            <a:endParaRPr sz="1400" dirty="0">
              <a:latin typeface="Calibri"/>
              <a:ea typeface="Calibri"/>
              <a:cs typeface="Calibri"/>
              <a:sym typeface="Calibri"/>
            </a:endParaRPr>
          </a:p>
          <a:p>
            <a:pPr marL="0" lvl="0" indent="0" algn="l" rtl="0">
              <a:lnSpc>
                <a:spcPct val="107000"/>
              </a:lnSpc>
              <a:spcBef>
                <a:spcPts val="800"/>
              </a:spcBef>
              <a:spcAft>
                <a:spcPts val="0"/>
              </a:spcAft>
              <a:buClr>
                <a:schemeClr val="dk1"/>
              </a:buClr>
              <a:buSzPts val="1100"/>
              <a:buFont typeface="Arial"/>
              <a:buNone/>
            </a:pPr>
            <a:r>
              <a:rPr lang="en" sz="1400" dirty="0">
                <a:solidFill>
                  <a:schemeClr val="dk1"/>
                </a:solidFill>
                <a:latin typeface="Calibri"/>
                <a:ea typeface="Calibri"/>
                <a:cs typeface="Calibri"/>
                <a:sym typeface="Calibri"/>
              </a:rPr>
              <a:t>(click) First, instead of raw scores, student performance is characterized in terms of the LEAP 2025 Performance Ratings. Unlike raw scores, these ratings can be directly compared across unit assessments, meaning that, for example, the ratings from the Giver in Window 1 can be compared to ratings from the Christmas Carol or Written in Bone in Window 2.</a:t>
            </a:r>
            <a:endParaRPr sz="1400" dirty="0">
              <a:latin typeface="Calibri"/>
              <a:ea typeface="Calibri"/>
              <a:cs typeface="Calibri"/>
              <a:sym typeface="Calibri"/>
            </a:endParaRPr>
          </a:p>
          <a:p>
            <a:pPr marL="0" marR="0" lvl="0" indent="0" algn="l" rtl="0">
              <a:lnSpc>
                <a:spcPct val="107000"/>
              </a:lnSpc>
              <a:spcBef>
                <a:spcPts val="800"/>
              </a:spcBef>
              <a:spcAft>
                <a:spcPts val="0"/>
              </a:spcAft>
              <a:buSzPts val="1100"/>
              <a:buNone/>
            </a:pPr>
            <a:r>
              <a:rPr lang="en" sz="1400" dirty="0">
                <a:latin typeface="Calibri"/>
                <a:ea typeface="Calibri"/>
                <a:cs typeface="Calibri"/>
                <a:sym typeface="Calibri"/>
              </a:rPr>
              <a:t>(click) Second, the classroom report is now made up of four sections, each of which has a specific purpose. </a:t>
            </a:r>
            <a:endParaRPr sz="1400" dirty="0">
              <a:latin typeface="Calibri"/>
              <a:ea typeface="Calibri"/>
              <a:cs typeface="Calibri"/>
              <a:sym typeface="Calibri"/>
            </a:endParaRPr>
          </a:p>
          <a:p>
            <a:pPr marL="0" marR="0" lvl="0" indent="0" algn="l" rtl="0">
              <a:lnSpc>
                <a:spcPct val="107000"/>
              </a:lnSpc>
              <a:spcBef>
                <a:spcPts val="800"/>
              </a:spcBef>
              <a:spcAft>
                <a:spcPts val="0"/>
              </a:spcAft>
              <a:buSzPts val="1100"/>
              <a:buNone/>
            </a:pPr>
            <a:r>
              <a:rPr lang="en" sz="1400" dirty="0">
                <a:latin typeface="Calibri"/>
                <a:ea typeface="Calibri"/>
                <a:cs typeface="Calibri"/>
                <a:sym typeface="Calibri"/>
              </a:rPr>
              <a:t>And third and finally (click) the score report, within the grouped roster section, provides instructional groupings, specifically, three groupings. Coupled with these groupings are questions that are meant to help educators identify potential instructional next steps. </a:t>
            </a:r>
            <a:endParaRPr sz="1400" dirty="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pic>
        <p:nvPicPr>
          <p:cNvPr id="10" name="Google Shape;10;g29e2afb1d78_0_695"/>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1" name="Google Shape;11;g29e2afb1d78_0_695"/>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g29e2afb1d78_0_695"/>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g29e2afb1d78_0_695"/>
          <p:cNvSpPr txBox="1">
            <a:spLocks noGrp="1"/>
          </p:cNvSpPr>
          <p:nvPr>
            <p:ph type="subTitle" idx="2"/>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4" name="Google Shape;14;g29e2afb1d78_0_69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7"/>
        <p:cNvGrpSpPr/>
        <p:nvPr/>
      </p:nvGrpSpPr>
      <p:grpSpPr>
        <a:xfrm>
          <a:off x="0" y="0"/>
          <a:ext cx="0" cy="0"/>
          <a:chOff x="0" y="0"/>
          <a:chExt cx="0" cy="0"/>
        </a:xfrm>
      </p:grpSpPr>
      <p:sp>
        <p:nvSpPr>
          <p:cNvPr id="68" name="Google Shape;68;g29e2afb1d78_0_753"/>
          <p:cNvSpPr txBox="1">
            <a:spLocks noGrp="1"/>
          </p:cNvSpPr>
          <p:nvPr>
            <p:ph type="title"/>
          </p:nvPr>
        </p:nvSpPr>
        <p:spPr>
          <a:xfrm>
            <a:off x="3912250" y="4450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9" name="Google Shape;69;g29e2afb1d78_0_753"/>
          <p:cNvSpPr>
            <a:spLocks noGrp="1"/>
          </p:cNvSpPr>
          <p:nvPr>
            <p:ph type="pic" idx="2"/>
          </p:nvPr>
        </p:nvSpPr>
        <p:spPr>
          <a:xfrm>
            <a:off x="284100" y="285000"/>
            <a:ext cx="3607500" cy="3607500"/>
          </a:xfrm>
          <a:prstGeom prst="ellipse">
            <a:avLst/>
          </a:prstGeom>
          <a:noFill/>
          <a:ln>
            <a:noFill/>
          </a:ln>
        </p:spPr>
      </p:sp>
      <p:sp>
        <p:nvSpPr>
          <p:cNvPr id="70" name="Google Shape;70;g29e2afb1d78_0_753"/>
          <p:cNvSpPr txBox="1">
            <a:spLocks noGrp="1"/>
          </p:cNvSpPr>
          <p:nvPr>
            <p:ph type="body" idx="1"/>
          </p:nvPr>
        </p:nvSpPr>
        <p:spPr>
          <a:xfrm>
            <a:off x="3934875" y="1148750"/>
            <a:ext cx="5078100" cy="3163800"/>
          </a:xfrm>
          <a:prstGeom prst="rect">
            <a:avLst/>
          </a:prstGeom>
          <a:noFill/>
          <a:ln>
            <a:noFill/>
          </a:ln>
        </p:spPr>
        <p:txBody>
          <a:bodyPr spcFirstLastPara="1" wrap="square" lIns="91425" tIns="91425" rIns="91425" bIns="91425" anchor="t" anchorCtr="0">
            <a:noAutofit/>
          </a:bodyPr>
          <a:lstStyle>
            <a:lvl1pPr marL="457200" lvl="0" indent="-368300" algn="l">
              <a:lnSpc>
                <a:spcPct val="115000"/>
              </a:lnSpc>
              <a:spcBef>
                <a:spcPts val="0"/>
              </a:spcBef>
              <a:spcAft>
                <a:spcPts val="0"/>
              </a:spcAft>
              <a:buSzPts val="22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pic>
        <p:nvPicPr>
          <p:cNvPr id="71" name="Google Shape;71;g29e2afb1d78_0_753"/>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72" name="Google Shape;72;g29e2afb1d78_0_753"/>
          <p:cNvSpPr txBox="1">
            <a:spLocks noGrp="1"/>
          </p:cNvSpPr>
          <p:nvPr>
            <p:ph type="subTitle" idx="3"/>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73" name="Google Shape;73;g29e2afb1d78_0_753"/>
          <p:cNvSpPr txBox="1">
            <a:spLocks noGrp="1"/>
          </p:cNvSpPr>
          <p:nvPr>
            <p:ph type="subTitle" idx="4"/>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74" name="Google Shape;74;g29e2afb1d78_0_753"/>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75" name="Google Shape;75;g29e2afb1d78_0_75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 table">
  <p:cSld name="TITLE_AND_BODY_1">
    <p:spTree>
      <p:nvGrpSpPr>
        <p:cNvPr id="1" name="Shape 76"/>
        <p:cNvGrpSpPr/>
        <p:nvPr/>
      </p:nvGrpSpPr>
      <p:grpSpPr>
        <a:xfrm>
          <a:off x="0" y="0"/>
          <a:ext cx="0" cy="0"/>
          <a:chOff x="0" y="0"/>
          <a:chExt cx="0" cy="0"/>
        </a:xfrm>
      </p:grpSpPr>
      <p:pic>
        <p:nvPicPr>
          <p:cNvPr id="77" name="Google Shape;77;g29e2afb1d78_0_762"/>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pic>
        <p:nvPicPr>
          <p:cNvPr id="78" name="Google Shape;78;g29e2afb1d78_0_762"/>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79" name="Google Shape;79;g29e2afb1d78_0_76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0" name="Google Shape;80;g29e2afb1d78_0_762"/>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81" name="Google Shape;81;g29e2afb1d78_0_762"/>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sp>
        <p:nvSpPr>
          <p:cNvPr id="82" name="Google Shape;82;g29e2afb1d78_0_76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3"/>
        <p:cNvGrpSpPr/>
        <p:nvPr/>
      </p:nvGrpSpPr>
      <p:grpSpPr>
        <a:xfrm>
          <a:off x="0" y="0"/>
          <a:ext cx="0" cy="0"/>
          <a:chOff x="0" y="0"/>
          <a:chExt cx="0" cy="0"/>
        </a:xfrm>
      </p:grpSpPr>
      <p:pic>
        <p:nvPicPr>
          <p:cNvPr id="84" name="Google Shape;84;g29e2afb1d78_0_769"/>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85" name="Google Shape;85;g29e2afb1d78_0_769"/>
          <p:cNvSpPr txBox="1">
            <a:spLocks noGrp="1"/>
          </p:cNvSpPr>
          <p:nvPr>
            <p:ph type="title"/>
          </p:nvPr>
        </p:nvSpPr>
        <p:spPr>
          <a:xfrm>
            <a:off x="0" y="0"/>
            <a:ext cx="9144000" cy="1063500"/>
          </a:xfrm>
          <a:prstGeom prst="rect">
            <a:avLst/>
          </a:prstGeom>
          <a:noFill/>
          <a:ln>
            <a:noFill/>
          </a:ln>
        </p:spPr>
        <p:txBody>
          <a:bodyPr spcFirstLastPara="1" wrap="square" lIns="91425" tIns="91425" rIns="91425" bIns="91425" anchor="ctr" anchorCtr="0">
            <a:normAutofit/>
          </a:bodyPr>
          <a:lstStyle>
            <a:lvl1pPr marR="0" lvl="0" algn="ctr">
              <a:lnSpc>
                <a:spcPct val="90000"/>
              </a:lnSpc>
              <a:spcBef>
                <a:spcPts val="0"/>
              </a:spcBef>
              <a:spcAft>
                <a:spcPts val="0"/>
              </a:spcAft>
              <a:buClr>
                <a:srgbClr val="434343"/>
              </a:buClr>
              <a:buSzPts val="2800"/>
              <a:buFont typeface="Calibri"/>
              <a:buNone/>
              <a:defRPr sz="2800" b="1" i="0" u="none" strike="noStrike" cap="none">
                <a:solidFill>
                  <a:srgbClr val="434343"/>
                </a:solidFill>
                <a:latin typeface="Calibri"/>
                <a:ea typeface="Calibri"/>
                <a:cs typeface="Calibri"/>
                <a:sym typeface="Calibri"/>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86" name="Google Shape;86;g29e2afb1d78_0_769"/>
          <p:cNvSpPr txBox="1">
            <a:spLocks noGrp="1"/>
          </p:cNvSpPr>
          <p:nvPr>
            <p:ph type="body" idx="1"/>
          </p:nvPr>
        </p:nvSpPr>
        <p:spPr>
          <a:xfrm>
            <a:off x="152400" y="1294400"/>
            <a:ext cx="8839200" cy="33342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g29e2afb1d78_0_769"/>
          <p:cNvSpPr txBox="1"/>
          <p:nvPr/>
        </p:nvSpPr>
        <p:spPr>
          <a:xfrm>
            <a:off x="6800850" y="47414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1100"/>
              <a:buFont typeface="Calibri"/>
              <a:buNone/>
            </a:pPr>
            <a:fld id="{00000000-1234-1234-1234-123412341234}" type="slidenum">
              <a:rPr lang="en" sz="1100" b="1" i="0" u="none" strike="noStrike" cap="none">
                <a:solidFill>
                  <a:srgbClr val="FFFFFF"/>
                </a:solidFill>
                <a:latin typeface="Calibri"/>
                <a:ea typeface="Calibri"/>
                <a:cs typeface="Calibri"/>
                <a:sym typeface="Calibri"/>
              </a:rPr>
              <a:t>‹#›</a:t>
            </a:fld>
            <a:endParaRPr sz="1100" b="1"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Footer Only)">
  <p:cSld name="CUSTOM">
    <p:spTree>
      <p:nvGrpSpPr>
        <p:cNvPr id="1" name="Shape 88"/>
        <p:cNvGrpSpPr/>
        <p:nvPr/>
      </p:nvGrpSpPr>
      <p:grpSpPr>
        <a:xfrm>
          <a:off x="0" y="0"/>
          <a:ext cx="0" cy="0"/>
          <a:chOff x="0" y="0"/>
          <a:chExt cx="0" cy="0"/>
        </a:xfrm>
      </p:grpSpPr>
      <p:pic>
        <p:nvPicPr>
          <p:cNvPr id="89" name="Google Shape;89;g29e2afb1d78_0_77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0" name="Google Shape;90;g29e2afb1d78_0_774"/>
          <p:cNvSpPr txBox="1">
            <a:spLocks noGrp="1"/>
          </p:cNvSpPr>
          <p:nvPr>
            <p:ph type="body" idx="1"/>
          </p:nvPr>
        </p:nvSpPr>
        <p:spPr>
          <a:xfrm>
            <a:off x="152400" y="1294400"/>
            <a:ext cx="8839200" cy="33342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g29e2afb1d78_0_774"/>
          <p:cNvSpPr txBox="1">
            <a:spLocks noGrp="1"/>
          </p:cNvSpPr>
          <p:nvPr>
            <p:ph type="title"/>
          </p:nvPr>
        </p:nvSpPr>
        <p:spPr>
          <a:xfrm>
            <a:off x="0" y="0"/>
            <a:ext cx="9144000" cy="1063500"/>
          </a:xfrm>
          <a:prstGeom prst="rect">
            <a:avLst/>
          </a:prstGeom>
          <a:noFill/>
          <a:ln>
            <a:noFill/>
          </a:ln>
        </p:spPr>
        <p:txBody>
          <a:bodyPr spcFirstLastPara="1" wrap="square" lIns="91425" tIns="91425" rIns="91425" bIns="91425" anchor="ctr" anchorCtr="0">
            <a:normAutofit/>
          </a:bodyPr>
          <a:lstStyle>
            <a:lvl1pPr marR="0" lvl="0" algn="ctr">
              <a:lnSpc>
                <a:spcPct val="90000"/>
              </a:lnSpc>
              <a:spcBef>
                <a:spcPts val="0"/>
              </a:spcBef>
              <a:spcAft>
                <a:spcPts val="0"/>
              </a:spcAft>
              <a:buClr>
                <a:srgbClr val="434343"/>
              </a:buClr>
              <a:buSzPts val="2800"/>
              <a:buFont typeface="Calibri"/>
              <a:buNone/>
              <a:defRPr sz="2800" b="1" i="0" u="none" strike="noStrike" cap="none">
                <a:solidFill>
                  <a:srgbClr val="434343"/>
                </a:solidFill>
                <a:latin typeface="Calibri"/>
                <a:ea typeface="Calibri"/>
                <a:cs typeface="Calibri"/>
                <a:sym typeface="Calibri"/>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Image 1">
  <p:cSld name="ONE_COLUMN_TEXT_1_1">
    <p:spTree>
      <p:nvGrpSpPr>
        <p:cNvPr id="1" name="Shape 92"/>
        <p:cNvGrpSpPr/>
        <p:nvPr/>
      </p:nvGrpSpPr>
      <p:grpSpPr>
        <a:xfrm>
          <a:off x="0" y="0"/>
          <a:ext cx="0" cy="0"/>
          <a:chOff x="0" y="0"/>
          <a:chExt cx="0" cy="0"/>
        </a:xfrm>
      </p:grpSpPr>
      <p:pic>
        <p:nvPicPr>
          <p:cNvPr id="93" name="Google Shape;93;g2a6aa8e48f8_0_126"/>
          <p:cNvPicPr preferRelativeResize="0"/>
          <p:nvPr/>
        </p:nvPicPr>
        <p:blipFill rotWithShape="1">
          <a:blip r:embed="rId2">
            <a:alphaModFix/>
          </a:blip>
          <a:srcRect t="66331"/>
          <a:stretch/>
        </p:blipFill>
        <p:spPr>
          <a:xfrm>
            <a:off x="0" y="4739428"/>
            <a:ext cx="9144000" cy="404075"/>
          </a:xfrm>
          <a:prstGeom prst="rect">
            <a:avLst/>
          </a:prstGeom>
          <a:noFill/>
          <a:ln>
            <a:noFill/>
          </a:ln>
        </p:spPr>
      </p:pic>
      <p:sp>
        <p:nvSpPr>
          <p:cNvPr id="94" name="Google Shape;94;g2a6aa8e48f8_0_12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 table">
  <p:cSld name="TITLE_AND_BODY_1">
    <p:spTree>
      <p:nvGrpSpPr>
        <p:cNvPr id="1" name="Shape 97"/>
        <p:cNvGrpSpPr/>
        <p:nvPr/>
      </p:nvGrpSpPr>
      <p:grpSpPr>
        <a:xfrm>
          <a:off x="0" y="0"/>
          <a:ext cx="0" cy="0"/>
          <a:chOff x="0" y="0"/>
          <a:chExt cx="0" cy="0"/>
        </a:xfrm>
      </p:grpSpPr>
      <p:pic>
        <p:nvPicPr>
          <p:cNvPr id="98" name="Google Shape;98;g29e1eff5451_0_1853"/>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pic>
        <p:nvPicPr>
          <p:cNvPr id="99" name="Google Shape;99;g29e1eff5451_0_1853"/>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100" name="Google Shape;100;g29e1eff5451_0_18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1" name="Google Shape;101;g29e1eff5451_0_1853"/>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marR="0" lvl="0" algn="r" rtl="0">
              <a:lnSpc>
                <a:spcPct val="11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2" name="Google Shape;102;g29e1eff5451_0_1853"/>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marR="0" lvl="0" algn="r" rtl="0">
              <a:lnSpc>
                <a:spcPct val="115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103" name="Google Shape;103;g29e1eff5451_0_185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cSld name="TITLE_AND_BODY_2">
    <p:spTree>
      <p:nvGrpSpPr>
        <p:cNvPr id="1" name="Shape 104"/>
        <p:cNvGrpSpPr/>
        <p:nvPr/>
      </p:nvGrpSpPr>
      <p:grpSpPr>
        <a:xfrm>
          <a:off x="0" y="0"/>
          <a:ext cx="0" cy="0"/>
          <a:chOff x="0" y="0"/>
          <a:chExt cx="0" cy="0"/>
        </a:xfrm>
      </p:grpSpPr>
      <p:sp>
        <p:nvSpPr>
          <p:cNvPr id="105" name="Google Shape;105;g29e1eff5451_0_21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Google Shape;106;g29e1eff5451_0_2135"/>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rtl="0">
              <a:lnSpc>
                <a:spcPct val="115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15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115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15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15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115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115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115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pic>
        <p:nvPicPr>
          <p:cNvPr id="107" name="Google Shape;107;g29e1eff5451_0_2135"/>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108" name="Google Shape;108;g29e1eff5451_0_2135"/>
          <p:cNvSpPr txBox="1">
            <a:spLocks noGrp="1"/>
          </p:cNvSpPr>
          <p:nvPr>
            <p:ph type="subTitle" idx="2"/>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marR="0" lvl="0" algn="r" rtl="0">
              <a:lnSpc>
                <a:spcPct val="11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9" name="Google Shape;109;g29e1eff5451_0_2135"/>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marR="0" lvl="0" algn="r" rtl="0">
              <a:lnSpc>
                <a:spcPct val="115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pic>
        <p:nvPicPr>
          <p:cNvPr id="110" name="Google Shape;110;g29e1eff5451_0_2135"/>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111" name="Google Shape;111;g29e1eff5451_0_213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ull Image 1">
  <p:cSld name="ONE_COLUMN_TEXT_1_1">
    <p:spTree>
      <p:nvGrpSpPr>
        <p:cNvPr id="1" name="Shape 112"/>
        <p:cNvGrpSpPr/>
        <p:nvPr/>
      </p:nvGrpSpPr>
      <p:grpSpPr>
        <a:xfrm>
          <a:off x="0" y="0"/>
          <a:ext cx="0" cy="0"/>
          <a:chOff x="0" y="0"/>
          <a:chExt cx="0" cy="0"/>
        </a:xfrm>
      </p:grpSpPr>
      <p:pic>
        <p:nvPicPr>
          <p:cNvPr id="113" name="Google Shape;113;g29e2afb1d78_1_81"/>
          <p:cNvPicPr preferRelativeResize="0"/>
          <p:nvPr/>
        </p:nvPicPr>
        <p:blipFill rotWithShape="1">
          <a:blip r:embed="rId2">
            <a:alphaModFix/>
          </a:blip>
          <a:srcRect t="66331"/>
          <a:stretch/>
        </p:blipFill>
        <p:spPr>
          <a:xfrm>
            <a:off x="0" y="4739428"/>
            <a:ext cx="9144000" cy="404075"/>
          </a:xfrm>
          <a:prstGeom prst="rect">
            <a:avLst/>
          </a:prstGeom>
          <a:noFill/>
          <a:ln>
            <a:noFill/>
          </a:ln>
        </p:spPr>
      </p:pic>
      <p:sp>
        <p:nvSpPr>
          <p:cNvPr id="114" name="Google Shape;114;g29e2afb1d78_1_8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LDOE">
  <p:cSld name="TITLE_AND_BODY_1_1">
    <p:spTree>
      <p:nvGrpSpPr>
        <p:cNvPr id="1" name="Shape 115"/>
        <p:cNvGrpSpPr/>
        <p:nvPr/>
      </p:nvGrpSpPr>
      <p:grpSpPr>
        <a:xfrm>
          <a:off x="0" y="0"/>
          <a:ext cx="0" cy="0"/>
          <a:chOff x="0" y="0"/>
          <a:chExt cx="0" cy="0"/>
        </a:xfrm>
      </p:grpSpPr>
      <p:pic>
        <p:nvPicPr>
          <p:cNvPr id="116" name="Google Shape;116;g29e2afb1d78_3_18"/>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pic>
        <p:nvPicPr>
          <p:cNvPr id="117" name="Google Shape;117;g29e2afb1d78_3_18"/>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118" name="Google Shape;118;g29e2afb1d78_3_18"/>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marR="0" lvl="0" algn="r" rtl="0">
              <a:lnSpc>
                <a:spcPct val="115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9" name="Google Shape;119;g29e2afb1d78_3_18"/>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marR="0" lvl="0" algn="r" rtl="0">
              <a:lnSpc>
                <a:spcPct val="115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120" name="Google Shape;120;g29e2afb1d78_3_1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
  <p:cSld name="Cover Title">
    <p:spTree>
      <p:nvGrpSpPr>
        <p:cNvPr id="1" name="Shape 121"/>
        <p:cNvGrpSpPr/>
        <p:nvPr/>
      </p:nvGrpSpPr>
      <p:grpSpPr>
        <a:xfrm>
          <a:off x="0" y="0"/>
          <a:ext cx="0" cy="0"/>
          <a:chOff x="0" y="0"/>
          <a:chExt cx="0" cy="0"/>
        </a:xfrm>
      </p:grpSpPr>
      <p:pic>
        <p:nvPicPr>
          <p:cNvPr id="122" name="Google Shape;122;g29e1eff5451_0_1732"/>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 Short - Purple 1">
  <p:cSld name="TITLE_2_1">
    <p:bg>
      <p:bgPr>
        <a:solidFill>
          <a:srgbClr val="3B1A53">
            <a:alpha val="9019"/>
          </a:srgbClr>
        </a:solidFill>
        <a:effectLst/>
      </p:bgPr>
    </p:bg>
    <p:spTree>
      <p:nvGrpSpPr>
        <p:cNvPr id="1" name="Shape 15"/>
        <p:cNvGrpSpPr/>
        <p:nvPr/>
      </p:nvGrpSpPr>
      <p:grpSpPr>
        <a:xfrm>
          <a:off x="0" y="0"/>
          <a:ext cx="0" cy="0"/>
          <a:chOff x="0" y="0"/>
          <a:chExt cx="0" cy="0"/>
        </a:xfrm>
      </p:grpSpPr>
      <p:pic>
        <p:nvPicPr>
          <p:cNvPr id="16" name="Google Shape;16;g29e2afb1d78_0_707"/>
          <p:cNvPicPr preferRelativeResize="0"/>
          <p:nvPr/>
        </p:nvPicPr>
        <p:blipFill rotWithShape="1">
          <a:blip r:embed="rId2">
            <a:alphaModFix/>
          </a:blip>
          <a:srcRect/>
          <a:stretch/>
        </p:blipFill>
        <p:spPr>
          <a:xfrm>
            <a:off x="0" y="685800"/>
            <a:ext cx="9144003" cy="5143501"/>
          </a:xfrm>
          <a:prstGeom prst="rect">
            <a:avLst/>
          </a:prstGeom>
          <a:noFill/>
          <a:ln>
            <a:noFill/>
          </a:ln>
        </p:spPr>
      </p:pic>
      <p:sp>
        <p:nvSpPr>
          <p:cNvPr id="17" name="Google Shape;17;g29e2afb1d78_0_707"/>
          <p:cNvSpPr txBox="1">
            <a:spLocks noGrp="1"/>
          </p:cNvSpPr>
          <p:nvPr>
            <p:ph type="subTitle" idx="1"/>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8" name="Google Shape;18;g29e2afb1d78_0_707"/>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9" name="Google Shape;19;g29e2afb1d78_0_70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g29e2afb1d78_0_707"/>
          <p:cNvSpPr txBox="1">
            <a:spLocks noGrp="1"/>
          </p:cNvSpPr>
          <p:nvPr>
            <p:ph type="subTitle" idx="2"/>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3"/>
        <p:cNvGrpSpPr/>
        <p:nvPr/>
      </p:nvGrpSpPr>
      <p:grpSpPr>
        <a:xfrm>
          <a:off x="0" y="0"/>
          <a:ext cx="0" cy="0"/>
          <a:chOff x="0" y="0"/>
          <a:chExt cx="0" cy="0"/>
        </a:xfrm>
      </p:grpSpPr>
      <p:pic>
        <p:nvPicPr>
          <p:cNvPr id="124" name="Google Shape;124;g29e1eff5451_0_1734"/>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25" name="Google Shape;125;g29e1eff5451_0_1734"/>
          <p:cNvSpPr txBox="1">
            <a:spLocks noGrp="1"/>
          </p:cNvSpPr>
          <p:nvPr>
            <p:ph type="title"/>
          </p:nvPr>
        </p:nvSpPr>
        <p:spPr>
          <a:xfrm>
            <a:off x="0" y="0"/>
            <a:ext cx="9144000" cy="10635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434343"/>
              </a:buClr>
              <a:buSzPts val="2800"/>
              <a:buFont typeface="Calibri"/>
              <a:buNone/>
              <a:defRPr sz="2800" b="1"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6" name="Google Shape;126;g29e1eff5451_0_1734"/>
          <p:cNvSpPr txBox="1">
            <a:spLocks noGrp="1"/>
          </p:cNvSpPr>
          <p:nvPr>
            <p:ph type="body" idx="1"/>
          </p:nvPr>
        </p:nvSpPr>
        <p:spPr>
          <a:xfrm>
            <a:off x="152400" y="1294400"/>
            <a:ext cx="8839200" cy="3334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g29e1eff5451_0_1734"/>
          <p:cNvSpPr txBox="1"/>
          <p:nvPr/>
        </p:nvSpPr>
        <p:spPr>
          <a:xfrm>
            <a:off x="6800850" y="47414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1100"/>
              <a:buFont typeface="Calibri"/>
              <a:buNone/>
            </a:pPr>
            <a:fld id="{00000000-1234-1234-1234-123412341234}" type="slidenum">
              <a:rPr lang="en" sz="1100" b="1" i="0" u="none" strike="noStrike" cap="none">
                <a:solidFill>
                  <a:srgbClr val="FFFFFF"/>
                </a:solidFill>
                <a:latin typeface="Calibri"/>
                <a:ea typeface="Calibri"/>
                <a:cs typeface="Calibri"/>
                <a:sym typeface="Calibri"/>
              </a:rPr>
              <a:t>‹#›</a:t>
            </a:fld>
            <a:endParaRPr sz="1100" b="1"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28"/>
        <p:cNvGrpSpPr/>
        <p:nvPr/>
      </p:nvGrpSpPr>
      <p:grpSpPr>
        <a:xfrm>
          <a:off x="0" y="0"/>
          <a:ext cx="0" cy="0"/>
          <a:chOff x="0" y="0"/>
          <a:chExt cx="0" cy="0"/>
        </a:xfrm>
      </p:grpSpPr>
      <p:pic>
        <p:nvPicPr>
          <p:cNvPr id="129" name="Google Shape;129;g29e1eff5451_0_173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0" name="Google Shape;130;g29e1eff5451_0_1739"/>
          <p:cNvSpPr txBox="1">
            <a:spLocks noGrp="1"/>
          </p:cNvSpPr>
          <p:nvPr>
            <p:ph type="title"/>
          </p:nvPr>
        </p:nvSpPr>
        <p:spPr>
          <a:xfrm>
            <a:off x="0" y="1148925"/>
            <a:ext cx="9144000" cy="2848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1"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Footer Only)">
  <p:cSld name="CUSTOM">
    <p:spTree>
      <p:nvGrpSpPr>
        <p:cNvPr id="1" name="Shape 131"/>
        <p:cNvGrpSpPr/>
        <p:nvPr/>
      </p:nvGrpSpPr>
      <p:grpSpPr>
        <a:xfrm>
          <a:off x="0" y="0"/>
          <a:ext cx="0" cy="0"/>
          <a:chOff x="0" y="0"/>
          <a:chExt cx="0" cy="0"/>
        </a:xfrm>
      </p:grpSpPr>
      <p:pic>
        <p:nvPicPr>
          <p:cNvPr id="132" name="Google Shape;132;g29e1eff5451_0_174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3" name="Google Shape;133;g29e1eff5451_0_1742"/>
          <p:cNvSpPr txBox="1">
            <a:spLocks noGrp="1"/>
          </p:cNvSpPr>
          <p:nvPr>
            <p:ph type="body" idx="1"/>
          </p:nvPr>
        </p:nvSpPr>
        <p:spPr>
          <a:xfrm>
            <a:off x="152400" y="1294400"/>
            <a:ext cx="8839200" cy="3334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g29e1eff5451_0_1742"/>
          <p:cNvSpPr txBox="1">
            <a:spLocks noGrp="1"/>
          </p:cNvSpPr>
          <p:nvPr>
            <p:ph type="title"/>
          </p:nvPr>
        </p:nvSpPr>
        <p:spPr>
          <a:xfrm>
            <a:off x="0" y="0"/>
            <a:ext cx="9144000" cy="10635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434343"/>
              </a:buClr>
              <a:buSzPts val="2800"/>
              <a:buFont typeface="Calibri"/>
              <a:buNone/>
              <a:defRPr sz="2800" b="1"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Only">
  <p:cSld name="CUSTOM_1">
    <p:spTree>
      <p:nvGrpSpPr>
        <p:cNvPr id="1" name="Shape 135"/>
        <p:cNvGrpSpPr/>
        <p:nvPr/>
      </p:nvGrpSpPr>
      <p:grpSpPr>
        <a:xfrm>
          <a:off x="0" y="0"/>
          <a:ext cx="0" cy="0"/>
          <a:chOff x="0" y="0"/>
          <a:chExt cx="0" cy="0"/>
        </a:xfrm>
      </p:grpSpPr>
      <p:pic>
        <p:nvPicPr>
          <p:cNvPr id="136" name="Google Shape;136;g29e1eff5451_0_1746"/>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Option 2">
  <p:cSld name="Text Option 2">
    <p:spTree>
      <p:nvGrpSpPr>
        <p:cNvPr id="1" name="Shape 137"/>
        <p:cNvGrpSpPr/>
        <p:nvPr/>
      </p:nvGrpSpPr>
      <p:grpSpPr>
        <a:xfrm>
          <a:off x="0" y="0"/>
          <a:ext cx="0" cy="0"/>
          <a:chOff x="0" y="0"/>
          <a:chExt cx="0" cy="0"/>
        </a:xfrm>
      </p:grpSpPr>
      <p:sp>
        <p:nvSpPr>
          <p:cNvPr id="138" name="Google Shape;138;g29e1eff5451_0_1748"/>
          <p:cNvSpPr txBox="1">
            <a:spLocks noGrp="1"/>
          </p:cNvSpPr>
          <p:nvPr>
            <p:ph type="sldNum" idx="12"/>
          </p:nvPr>
        </p:nvSpPr>
        <p:spPr>
          <a:xfrm>
            <a:off x="8420351" y="4735469"/>
            <a:ext cx="472200" cy="2739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B5A5A"/>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B5A5A"/>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B5A5A"/>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B5A5A"/>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B5A5A"/>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B5A5A"/>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B5A5A"/>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B5A5A"/>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B5A5A"/>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39" name="Google Shape;139;g29e1eff5451_0_1748"/>
          <p:cNvSpPr txBox="1">
            <a:spLocks noGrp="1"/>
          </p:cNvSpPr>
          <p:nvPr>
            <p:ph type="body" idx="1"/>
          </p:nvPr>
        </p:nvSpPr>
        <p:spPr>
          <a:xfrm>
            <a:off x="298847" y="895350"/>
            <a:ext cx="8538000" cy="3617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5A5A5A"/>
              </a:buClr>
              <a:buSzPts val="2100"/>
              <a:buFont typeface="Arial"/>
              <a:buChar char="•"/>
              <a:defRPr sz="2100" b="0" i="0" u="none" strike="noStrike" cap="none">
                <a:solidFill>
                  <a:srgbClr val="5A5A5A"/>
                </a:solidFill>
                <a:latin typeface="Calibri"/>
                <a:ea typeface="Calibri"/>
                <a:cs typeface="Calibri"/>
                <a:sym typeface="Calibri"/>
              </a:defRPr>
            </a:lvl1pPr>
            <a:lvl2pPr marL="914400" marR="0" lvl="1" indent="-342900" algn="l" rtl="0">
              <a:lnSpc>
                <a:spcPct val="90000"/>
              </a:lnSpc>
              <a:spcBef>
                <a:spcPts val="400"/>
              </a:spcBef>
              <a:spcAft>
                <a:spcPts val="0"/>
              </a:spcAft>
              <a:buClr>
                <a:srgbClr val="5A5A5A"/>
              </a:buClr>
              <a:buSzPts val="1800"/>
              <a:buFont typeface="Arial"/>
              <a:buChar char="•"/>
              <a:defRPr sz="1800" b="0" i="0" u="none" strike="noStrike" cap="none">
                <a:solidFill>
                  <a:srgbClr val="5A5A5A"/>
                </a:solidFill>
                <a:latin typeface="Calibri"/>
                <a:ea typeface="Calibri"/>
                <a:cs typeface="Calibri"/>
                <a:sym typeface="Calibri"/>
              </a:defRPr>
            </a:lvl2pPr>
            <a:lvl3pPr marL="1371600" marR="0" lvl="2" indent="-323850" algn="l" rtl="0">
              <a:lnSpc>
                <a:spcPct val="90000"/>
              </a:lnSpc>
              <a:spcBef>
                <a:spcPts val="400"/>
              </a:spcBef>
              <a:spcAft>
                <a:spcPts val="0"/>
              </a:spcAft>
              <a:buClr>
                <a:srgbClr val="5A5A5A"/>
              </a:buClr>
              <a:buSzPts val="1500"/>
              <a:buFont typeface="Arial"/>
              <a:buChar char="•"/>
              <a:defRPr sz="1500" b="0" i="0" u="none" strike="noStrike" cap="none">
                <a:solidFill>
                  <a:srgbClr val="5A5A5A"/>
                </a:solidFill>
                <a:latin typeface="Calibri"/>
                <a:ea typeface="Calibri"/>
                <a:cs typeface="Calibri"/>
                <a:sym typeface="Calibri"/>
              </a:defRPr>
            </a:lvl3pPr>
            <a:lvl4pPr marL="1828800" marR="0" lvl="3"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alibri"/>
                <a:ea typeface="Calibri"/>
                <a:cs typeface="Calibri"/>
                <a:sym typeface="Calibri"/>
              </a:defRPr>
            </a:lvl4pPr>
            <a:lvl5pPr marL="2286000" marR="0" lvl="4"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40" name="Google Shape;140;g29e1eff5451_0_1748"/>
          <p:cNvSpPr txBox="1">
            <a:spLocks noGrp="1"/>
          </p:cNvSpPr>
          <p:nvPr>
            <p:ph type="title"/>
          </p:nvPr>
        </p:nvSpPr>
        <p:spPr>
          <a:xfrm>
            <a:off x="0" y="1"/>
            <a:ext cx="9144000" cy="567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3000"/>
              <a:buFont typeface="Calibri"/>
              <a:buNone/>
              <a:defRPr sz="3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141"/>
        <p:cNvGrpSpPr/>
        <p:nvPr/>
      </p:nvGrpSpPr>
      <p:grpSpPr>
        <a:xfrm>
          <a:off x="0" y="0"/>
          <a:ext cx="0" cy="0"/>
          <a:chOff x="0" y="0"/>
          <a:chExt cx="0" cy="0"/>
        </a:xfrm>
      </p:grpSpPr>
      <p:pic>
        <p:nvPicPr>
          <p:cNvPr id="142" name="Google Shape;142;g29e1eff5451_0_1847"/>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43" name="Google Shape;143;g29e1eff5451_0_1847"/>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B1A53"/>
              </a:buClr>
              <a:buSzPts val="3200"/>
              <a:buFont typeface="Arial"/>
              <a:buNone/>
              <a:defRPr sz="1400" b="0" i="0" u="none" strike="noStrike" cap="none">
                <a:solidFill>
                  <a:srgbClr val="3B1A53"/>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9pPr>
          </a:lstStyle>
          <a:p>
            <a:endParaRPr/>
          </a:p>
        </p:txBody>
      </p:sp>
      <p:sp>
        <p:nvSpPr>
          <p:cNvPr id="144" name="Google Shape;144;g29e1eff5451_0_1847"/>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B1A53"/>
              </a:buClr>
              <a:buSzPts val="1600"/>
              <a:buFont typeface="Public Sans Medium"/>
              <a:buNone/>
              <a:defRPr sz="1600" b="0" i="0" u="none" strike="noStrike" cap="none">
                <a:solidFill>
                  <a:srgbClr val="3B1A53"/>
                </a:solidFill>
                <a:latin typeface="Public Sans Medium"/>
                <a:ea typeface="Public Sans Medium"/>
                <a:cs typeface="Public Sans Medium"/>
                <a:sym typeface="Public Sans Medium"/>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145" name="Google Shape;145;g29e1eff5451_0_1847"/>
          <p:cNvSpPr txBox="1">
            <a:spLocks noGrp="1"/>
          </p:cNvSpPr>
          <p:nvPr>
            <p:ph type="subTitle" idx="2"/>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6" name="Google Shape;146;g29e1eff5451_0_184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Full Image">
  <p:cSld name="ONE_COLUMN_TEXT_1">
    <p:spTree>
      <p:nvGrpSpPr>
        <p:cNvPr id="1" name="Shape 147"/>
        <p:cNvGrpSpPr/>
        <p:nvPr/>
      </p:nvGrpSpPr>
      <p:grpSpPr>
        <a:xfrm>
          <a:off x="0" y="0"/>
          <a:ext cx="0" cy="0"/>
          <a:chOff x="0" y="0"/>
          <a:chExt cx="0" cy="0"/>
        </a:xfrm>
      </p:grpSpPr>
      <p:pic>
        <p:nvPicPr>
          <p:cNvPr id="148" name="Google Shape;148;g29e2afb1d78_1_71"/>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149" name="Google Shape;149;g29e2afb1d78_1_71"/>
          <p:cNvSpPr>
            <a:spLocks noGrp="1"/>
          </p:cNvSpPr>
          <p:nvPr>
            <p:ph type="pic" idx="2"/>
          </p:nvPr>
        </p:nvSpPr>
        <p:spPr>
          <a:xfrm>
            <a:off x="0" y="0"/>
            <a:ext cx="9144000" cy="4129500"/>
          </a:xfrm>
          <a:prstGeom prst="rect">
            <a:avLst/>
          </a:prstGeom>
          <a:noFill/>
          <a:ln>
            <a:noFill/>
          </a:ln>
        </p:spPr>
      </p:sp>
      <p:sp>
        <p:nvSpPr>
          <p:cNvPr id="150" name="Google Shape;150;g29e2afb1d78_1_71"/>
          <p:cNvSpPr txBox="1">
            <a:spLocks noGrp="1"/>
          </p:cNvSpPr>
          <p:nvPr>
            <p:ph type="title"/>
          </p:nvPr>
        </p:nvSpPr>
        <p:spPr>
          <a:xfrm>
            <a:off x="267900" y="4338475"/>
            <a:ext cx="7442700" cy="620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1" name="Google Shape;151;g29e2afb1d78_1_7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1">
  <p:cSld name="TITLE_AND_BODY_2">
    <p:spTree>
      <p:nvGrpSpPr>
        <p:cNvPr id="1" name="Shape 21"/>
        <p:cNvGrpSpPr/>
        <p:nvPr/>
      </p:nvGrpSpPr>
      <p:grpSpPr>
        <a:xfrm>
          <a:off x="0" y="0"/>
          <a:ext cx="0" cy="0"/>
          <a:chOff x="0" y="0"/>
          <a:chExt cx="0" cy="0"/>
        </a:xfrm>
      </p:grpSpPr>
      <p:sp>
        <p:nvSpPr>
          <p:cNvPr id="22" name="Google Shape;22;g29e2afb1d78_0_7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g29e2afb1d78_0_726"/>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pic>
        <p:nvPicPr>
          <p:cNvPr id="24" name="Google Shape;24;g29e2afb1d78_0_726"/>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25" name="Google Shape;25;g29e2afb1d78_0_726"/>
          <p:cNvSpPr txBox="1">
            <a:spLocks noGrp="1"/>
          </p:cNvSpPr>
          <p:nvPr>
            <p:ph type="subTitle" idx="2"/>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6" name="Google Shape;26;g29e2afb1d78_0_726"/>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sp>
        <p:nvSpPr>
          <p:cNvPr id="27" name="Google Shape;27;g29e2afb1d78_0_72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g29e2afb1d78_0_726"/>
          <p:cNvSpPr/>
          <p:nvPr/>
        </p:nvSpPr>
        <p:spPr>
          <a:xfrm>
            <a:off x="0" y="4206775"/>
            <a:ext cx="9144000" cy="572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9019"/>
          </a:srgbClr>
        </a:solidFill>
        <a:effectLst/>
      </p:bgPr>
    </p:bg>
    <p:spTree>
      <p:nvGrpSpPr>
        <p:cNvPr id="1" name="Shape 29"/>
        <p:cNvGrpSpPr/>
        <p:nvPr/>
      </p:nvGrpSpPr>
      <p:grpSpPr>
        <a:xfrm>
          <a:off x="0" y="0"/>
          <a:ext cx="0" cy="0"/>
          <a:chOff x="0" y="0"/>
          <a:chExt cx="0" cy="0"/>
        </a:xfrm>
      </p:grpSpPr>
      <p:pic>
        <p:nvPicPr>
          <p:cNvPr id="30" name="Google Shape;30;g29e2afb1d78_0_701"/>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31" name="Google Shape;31;g29e2afb1d78_0_701"/>
          <p:cNvSpPr txBox="1">
            <a:spLocks noGrp="1"/>
          </p:cNvSpPr>
          <p:nvPr>
            <p:ph type="subTitle" idx="1"/>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32" name="Google Shape;32;g29e2afb1d78_0_701"/>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3" name="Google Shape;33;g29e2afb1d78_0_70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g29e2afb1d78_0_701"/>
          <p:cNvSpPr txBox="1">
            <a:spLocks noGrp="1"/>
          </p:cNvSpPr>
          <p:nvPr>
            <p:ph type="subTitle" idx="2"/>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ull Image">
  <p:cSld name="ONE_COLUMN_TEXT_1">
    <p:spTree>
      <p:nvGrpSpPr>
        <p:cNvPr id="1" name="Shape 35"/>
        <p:cNvGrpSpPr/>
        <p:nvPr/>
      </p:nvGrpSpPr>
      <p:grpSpPr>
        <a:xfrm>
          <a:off x="0" y="0"/>
          <a:ext cx="0" cy="0"/>
          <a:chOff x="0" y="0"/>
          <a:chExt cx="0" cy="0"/>
        </a:xfrm>
      </p:grpSpPr>
      <p:pic>
        <p:nvPicPr>
          <p:cNvPr id="36" name="Google Shape;36;g29e2afb1d78_0_713"/>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37" name="Google Shape;37;g29e2afb1d78_0_713"/>
          <p:cNvSpPr>
            <a:spLocks noGrp="1"/>
          </p:cNvSpPr>
          <p:nvPr>
            <p:ph type="pic" idx="2"/>
          </p:nvPr>
        </p:nvSpPr>
        <p:spPr>
          <a:xfrm>
            <a:off x="0" y="0"/>
            <a:ext cx="9144000" cy="4129500"/>
          </a:xfrm>
          <a:prstGeom prst="rect">
            <a:avLst/>
          </a:prstGeom>
          <a:noFill/>
          <a:ln>
            <a:noFill/>
          </a:ln>
        </p:spPr>
      </p:sp>
      <p:sp>
        <p:nvSpPr>
          <p:cNvPr id="38" name="Google Shape;38;g29e2afb1d78_0_713"/>
          <p:cNvSpPr txBox="1">
            <a:spLocks noGrp="1"/>
          </p:cNvSpPr>
          <p:nvPr>
            <p:ph type="title"/>
          </p:nvPr>
        </p:nvSpPr>
        <p:spPr>
          <a:xfrm>
            <a:off x="267900" y="4338475"/>
            <a:ext cx="7442700" cy="62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sz="28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 name="Google Shape;39;g29e2afb1d78_0_71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g29e2afb1d78_0_7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g29e2afb1d78_0_718"/>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pic>
        <p:nvPicPr>
          <p:cNvPr id="43" name="Google Shape;43;g29e2afb1d78_0_718"/>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44" name="Google Shape;44;g29e2afb1d78_0_718"/>
          <p:cNvSpPr txBox="1">
            <a:spLocks noGrp="1"/>
          </p:cNvSpPr>
          <p:nvPr>
            <p:ph type="subTitle" idx="2"/>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45" name="Google Shape;45;g29e2afb1d78_0_718"/>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46" name="Google Shape;46;g29e2afb1d78_0_718"/>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47" name="Google Shape;47;g29e2afb1d78_0_71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9019"/>
          </a:srgbClr>
        </a:solidFill>
        <a:effectLst/>
      </p:bgPr>
    </p:bg>
    <p:spTree>
      <p:nvGrpSpPr>
        <p:cNvPr id="1" name="Shape 48"/>
        <p:cNvGrpSpPr/>
        <p:nvPr/>
      </p:nvGrpSpPr>
      <p:grpSpPr>
        <a:xfrm>
          <a:off x="0" y="0"/>
          <a:ext cx="0" cy="0"/>
          <a:chOff x="0" y="0"/>
          <a:chExt cx="0" cy="0"/>
        </a:xfrm>
      </p:grpSpPr>
      <p:pic>
        <p:nvPicPr>
          <p:cNvPr id="49" name="Google Shape;49;g29e2afb1d78_0_734"/>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50" name="Google Shape;50;g29e2afb1d78_0_734"/>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1" name="Google Shape;51;g29e2afb1d78_0_73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g29e2afb1d78_0_734"/>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9019"/>
          </a:srgbClr>
        </a:solidFill>
        <a:effectLst/>
      </p:bgPr>
    </p:bg>
    <p:spTree>
      <p:nvGrpSpPr>
        <p:cNvPr id="1" name="Shape 53"/>
        <p:cNvGrpSpPr/>
        <p:nvPr/>
      </p:nvGrpSpPr>
      <p:grpSpPr>
        <a:xfrm>
          <a:off x="0" y="0"/>
          <a:ext cx="0" cy="0"/>
          <a:chOff x="0" y="0"/>
          <a:chExt cx="0" cy="0"/>
        </a:xfrm>
      </p:grpSpPr>
      <p:pic>
        <p:nvPicPr>
          <p:cNvPr id="54" name="Google Shape;54;g29e2afb1d78_0_739"/>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55" name="Google Shape;55;g29e2afb1d78_0_73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g29e2afb1d78_0_739"/>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7" name="Google Shape;57;g29e2afb1d78_0_739"/>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8"/>
        <p:cNvGrpSpPr/>
        <p:nvPr/>
      </p:nvGrpSpPr>
      <p:grpSpPr>
        <a:xfrm>
          <a:off x="0" y="0"/>
          <a:ext cx="0" cy="0"/>
          <a:chOff x="0" y="0"/>
          <a:chExt cx="0" cy="0"/>
        </a:xfrm>
      </p:grpSpPr>
      <p:sp>
        <p:nvSpPr>
          <p:cNvPr id="59" name="Google Shape;59;g29e2afb1d78_0_744"/>
          <p:cNvSpPr>
            <a:spLocks noGrp="1"/>
          </p:cNvSpPr>
          <p:nvPr>
            <p:ph type="pic" idx="2"/>
          </p:nvPr>
        </p:nvSpPr>
        <p:spPr>
          <a:xfrm>
            <a:off x="5286900" y="285000"/>
            <a:ext cx="3607500" cy="3607500"/>
          </a:xfrm>
          <a:prstGeom prst="ellipse">
            <a:avLst/>
          </a:prstGeom>
          <a:noFill/>
          <a:ln>
            <a:noFill/>
          </a:ln>
        </p:spPr>
      </p:sp>
      <p:pic>
        <p:nvPicPr>
          <p:cNvPr id="60" name="Google Shape;60;g29e2afb1d78_0_744"/>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61" name="Google Shape;61;g29e2afb1d78_0_744"/>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62" name="Google Shape;62;g29e2afb1d78_0_744"/>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63" name="Google Shape;63;g29e2afb1d78_0_744"/>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64" name="Google Shape;64;g29e2afb1d78_0_744"/>
          <p:cNvSpPr txBox="1">
            <a:spLocks noGrp="1"/>
          </p:cNvSpPr>
          <p:nvPr>
            <p:ph type="title"/>
          </p:nvPr>
        </p:nvSpPr>
        <p:spPr>
          <a:xfrm>
            <a:off x="229775" y="4450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5" name="Google Shape;65;g29e2afb1d78_0_744"/>
          <p:cNvSpPr txBox="1">
            <a:spLocks noGrp="1"/>
          </p:cNvSpPr>
          <p:nvPr>
            <p:ph type="body" idx="4"/>
          </p:nvPr>
        </p:nvSpPr>
        <p:spPr>
          <a:xfrm>
            <a:off x="252400" y="1148750"/>
            <a:ext cx="4952400" cy="3163800"/>
          </a:xfrm>
          <a:prstGeom prst="rect">
            <a:avLst/>
          </a:prstGeom>
          <a:noFill/>
          <a:ln>
            <a:noFill/>
          </a:ln>
        </p:spPr>
        <p:txBody>
          <a:bodyPr spcFirstLastPara="1" wrap="square" lIns="91425" tIns="91425" rIns="91425" bIns="91425" anchor="t" anchorCtr="0">
            <a:noAutofit/>
          </a:bodyPr>
          <a:lstStyle>
            <a:lvl1pPr marL="457200" lvl="0" indent="-368300" algn="l">
              <a:lnSpc>
                <a:spcPct val="115000"/>
              </a:lnSpc>
              <a:spcBef>
                <a:spcPts val="0"/>
              </a:spcBef>
              <a:spcAft>
                <a:spcPts val="0"/>
              </a:spcAft>
              <a:buSzPts val="22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6" name="Google Shape;66;g29e2afb1d78_0_74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29e2afb1d78_0_69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3B1A53"/>
              </a:buClr>
              <a:buSzPts val="3200"/>
              <a:buFont typeface="Public Sans"/>
              <a:buNone/>
              <a:defRPr sz="3200" b="1" i="0" u="none" strike="noStrike" cap="none">
                <a:solidFill>
                  <a:srgbClr val="3B1A53"/>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g29e2afb1d78_0_69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15000"/>
              </a:lnSpc>
              <a:spcBef>
                <a:spcPts val="0"/>
              </a:spcBef>
              <a:spcAft>
                <a:spcPts val="0"/>
              </a:spcAft>
              <a:buClr>
                <a:srgbClr val="C44B27"/>
              </a:buClr>
              <a:buSzPts val="2200"/>
              <a:buFont typeface="Public Sans"/>
              <a:buChar char="●"/>
              <a:defRPr sz="2200" b="0" i="0" u="none" strike="noStrike" cap="none">
                <a:solidFill>
                  <a:srgbClr val="4D4D4F"/>
                </a:solidFill>
                <a:latin typeface="Public Sans"/>
                <a:ea typeface="Public Sans"/>
                <a:cs typeface="Public Sans"/>
                <a:sym typeface="Public Sans"/>
              </a:defRPr>
            </a:lvl1pPr>
            <a:lvl2pPr marL="914400" marR="0" lvl="1"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2pPr>
            <a:lvl3pPr marL="1371600" marR="0" lvl="2"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3pPr>
            <a:lvl4pPr marL="1828800" marR="0" lvl="3"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4pPr>
            <a:lvl5pPr marL="2286000" marR="0" lvl="4"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5pPr>
            <a:lvl6pPr marL="2743200" marR="0" lvl="5"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6pPr>
            <a:lvl7pPr marL="3200400" marR="0" lvl="6"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7pPr>
            <a:lvl8pPr marL="3657600" marR="0" lvl="7"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8pPr>
            <a:lvl9pPr marL="4114800" marR="0" lvl="8"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9pPr>
          </a:lstStyle>
          <a:p>
            <a:endParaRPr/>
          </a:p>
        </p:txBody>
      </p:sp>
      <p:sp>
        <p:nvSpPr>
          <p:cNvPr id="8" name="Google Shape;8;g29e2afb1d78_0_6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g29e1eff5451_0_173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1.png"/><Relationship Id="rId11" Type="http://schemas.openxmlformats.org/officeDocument/2006/relationships/image" Target="../media/image13.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mailto:Ruth.Caillouet@la.gov"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hyperlink" Target="mailto:Kathleen.Judy@la.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ags" Target="../tags/tag5.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ags" Target="../tags/tag6.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tags" Target="../tags/tag7.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7.xml.rels><?xml version="1.0" encoding="UTF-8" standalone="yes"?>
<Relationships xmlns="http://schemas.openxmlformats.org/package/2006/relationships"><Relationship Id="rId3" Type="http://schemas.openxmlformats.org/officeDocument/2006/relationships/hyperlink" Target="mailto:Ruth.caillouet@la.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mailto:assessment@la.gov"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hyperlink" Target="https://ldoe.zendesk.com/hc/en-us/sections/19671802015127-Professional-Learning-Series-Coming-Soon-"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9e1eff5451_0_1948"/>
          <p:cNvSpPr txBox="1">
            <a:spLocks noGrp="1"/>
          </p:cNvSpPr>
          <p:nvPr>
            <p:ph type="ctrTitle"/>
          </p:nvPr>
        </p:nvSpPr>
        <p:spPr>
          <a:xfrm>
            <a:off x="427150" y="729850"/>
            <a:ext cx="82212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Innovative Assessment Program</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Professional Learning Series</a:t>
            </a:r>
            <a:endParaRPr>
              <a:solidFill>
                <a:schemeClr val="dk1"/>
              </a:solidFill>
            </a:endParaRPr>
          </a:p>
          <a:p>
            <a:pPr marL="0" lvl="0" indent="0" algn="l" rtl="0">
              <a:lnSpc>
                <a:spcPct val="100000"/>
              </a:lnSpc>
              <a:spcBef>
                <a:spcPts val="0"/>
              </a:spcBef>
              <a:spcAft>
                <a:spcPts val="0"/>
              </a:spcAft>
              <a:buSzPts val="3200"/>
              <a:buNone/>
            </a:pPr>
            <a:endParaRPr>
              <a:solidFill>
                <a:schemeClr val="dk1"/>
              </a:solidFill>
            </a:endParaRPr>
          </a:p>
        </p:txBody>
      </p:sp>
      <p:sp>
        <p:nvSpPr>
          <p:cNvPr id="157" name="Google Shape;157;g29e1eff5451_0_1948"/>
          <p:cNvSpPr txBox="1">
            <a:spLocks noGrp="1"/>
          </p:cNvSpPr>
          <p:nvPr>
            <p:ph type="subTitle" idx="1"/>
          </p:nvPr>
        </p:nvSpPr>
        <p:spPr>
          <a:xfrm>
            <a:off x="493775" y="1914275"/>
            <a:ext cx="8520600" cy="618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Session 5: Understanding the Score Reports</a:t>
            </a:r>
            <a:endParaRPr>
              <a:solidFill>
                <a:schemeClr val="dk1"/>
              </a:solidFill>
            </a:endParaRPr>
          </a:p>
        </p:txBody>
      </p:sp>
      <p:sp>
        <p:nvSpPr>
          <p:cNvPr id="158" name="Google Shape;158;g29e1eff5451_0_1948"/>
          <p:cNvSpPr txBox="1">
            <a:spLocks noGrp="1"/>
          </p:cNvSpPr>
          <p:nvPr>
            <p:ph type="subTitle" idx="2"/>
          </p:nvPr>
        </p:nvSpPr>
        <p:spPr>
          <a:xfrm>
            <a:off x="4688917" y="4439425"/>
            <a:ext cx="3859200" cy="4524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200"/>
              </a:spcAft>
              <a:buSzPts val="1400"/>
              <a:buNone/>
            </a:pPr>
            <a:r>
              <a:rPr lang="en"/>
              <a:t>December 2023</a:t>
            </a:r>
            <a:endParaRPr/>
          </a:p>
        </p:txBody>
      </p:sp>
      <p:sp>
        <p:nvSpPr>
          <p:cNvPr id="159" name="Google Shape;159;g29e1eff5451_0_194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a6aa8e48f8_0_19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
        <p:nvSpPr>
          <p:cNvPr id="233" name="Google Shape;233;g2a6aa8e48f8_0_199"/>
          <p:cNvSpPr txBox="1">
            <a:spLocks noGrp="1"/>
          </p:cNvSpPr>
          <p:nvPr>
            <p:ph type="body" idx="4294967295"/>
          </p:nvPr>
        </p:nvSpPr>
        <p:spPr>
          <a:xfrm>
            <a:off x="311700" y="5605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The new 2023-24 classroom score report is made up of four sections.</a:t>
            </a:r>
            <a:endParaRPr sz="1800" b="0" i="0" u="none" strike="noStrike" cap="none">
              <a:solidFill>
                <a:srgbClr val="000000"/>
              </a:solidFill>
              <a:latin typeface="Arial"/>
              <a:ea typeface="Arial"/>
              <a:cs typeface="Arial"/>
              <a:sym typeface="Arial"/>
            </a:endParaRPr>
          </a:p>
        </p:txBody>
      </p:sp>
      <p:sp>
        <p:nvSpPr>
          <p:cNvPr id="234" name="Google Shape;234;g2a6aa8e48f8_0_199"/>
          <p:cNvSpPr txBox="1"/>
          <p:nvPr/>
        </p:nvSpPr>
        <p:spPr>
          <a:xfrm>
            <a:off x="447300" y="4167275"/>
            <a:ext cx="162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Overall Results</a:t>
            </a:r>
            <a:endParaRPr sz="1400" b="1" i="0" u="none" strike="noStrike" cap="none">
              <a:solidFill>
                <a:srgbClr val="000000"/>
              </a:solidFill>
              <a:latin typeface="Arial"/>
              <a:ea typeface="Arial"/>
              <a:cs typeface="Arial"/>
              <a:sym typeface="Arial"/>
            </a:endParaRPr>
          </a:p>
        </p:txBody>
      </p:sp>
      <p:sp>
        <p:nvSpPr>
          <p:cNvPr id="235" name="Google Shape;235;g2a6aa8e48f8_0_199"/>
          <p:cNvSpPr txBox="1"/>
          <p:nvPr/>
        </p:nvSpPr>
        <p:spPr>
          <a:xfrm>
            <a:off x="2398813" y="4167275"/>
            <a:ext cx="21732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Grouped Roster</a:t>
            </a:r>
            <a:endParaRPr sz="1400" b="1" i="0" u="none" strike="noStrike" cap="none">
              <a:solidFill>
                <a:srgbClr val="000000"/>
              </a:solidFill>
              <a:latin typeface="Arial"/>
              <a:ea typeface="Arial"/>
              <a:cs typeface="Arial"/>
              <a:sym typeface="Arial"/>
            </a:endParaRPr>
          </a:p>
        </p:txBody>
      </p:sp>
      <p:sp>
        <p:nvSpPr>
          <p:cNvPr id="236" name="Google Shape;236;g2a6aa8e48f8_0_199"/>
          <p:cNvSpPr txBox="1"/>
          <p:nvPr/>
        </p:nvSpPr>
        <p:spPr>
          <a:xfrm>
            <a:off x="4779800" y="4167275"/>
            <a:ext cx="1989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Classroom Profiles</a:t>
            </a:r>
            <a:endParaRPr sz="1400" b="1" i="0" u="none" strike="noStrike" cap="none">
              <a:solidFill>
                <a:srgbClr val="000000"/>
              </a:solidFill>
              <a:latin typeface="Arial"/>
              <a:ea typeface="Arial"/>
              <a:cs typeface="Arial"/>
              <a:sym typeface="Arial"/>
            </a:endParaRPr>
          </a:p>
        </p:txBody>
      </p:sp>
      <p:sp>
        <p:nvSpPr>
          <p:cNvPr id="237" name="Google Shape;237;g2a6aa8e48f8_0_199"/>
          <p:cNvSpPr txBox="1"/>
          <p:nvPr/>
        </p:nvSpPr>
        <p:spPr>
          <a:xfrm>
            <a:off x="7257075" y="4167275"/>
            <a:ext cx="132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Comparisons</a:t>
            </a:r>
            <a:endParaRPr sz="1400" b="1" i="0" u="none" strike="noStrike" cap="none">
              <a:solidFill>
                <a:srgbClr val="000000"/>
              </a:solidFill>
              <a:latin typeface="Arial"/>
              <a:ea typeface="Arial"/>
              <a:cs typeface="Arial"/>
              <a:sym typeface="Arial"/>
            </a:endParaRPr>
          </a:p>
        </p:txBody>
      </p:sp>
      <p:pic>
        <p:nvPicPr>
          <p:cNvPr id="238" name="Google Shape;238;g2a6aa8e48f8_0_199"/>
          <p:cNvPicPr preferRelativeResize="0"/>
          <p:nvPr/>
        </p:nvPicPr>
        <p:blipFill rotWithShape="1">
          <a:blip r:embed="rId3">
            <a:alphaModFix/>
          </a:blip>
          <a:srcRect l="9" r="19"/>
          <a:stretch/>
        </p:blipFill>
        <p:spPr>
          <a:xfrm>
            <a:off x="447293" y="1557667"/>
            <a:ext cx="1408177" cy="1822346"/>
          </a:xfrm>
          <a:prstGeom prst="rect">
            <a:avLst/>
          </a:prstGeom>
          <a:noFill/>
          <a:ln w="9525" cap="flat" cmpd="sng">
            <a:solidFill>
              <a:schemeClr val="dk1"/>
            </a:solidFill>
            <a:prstDash val="solid"/>
            <a:round/>
            <a:headEnd type="none" w="sm" len="sm"/>
            <a:tailEnd type="none" w="sm" len="sm"/>
          </a:ln>
        </p:spPr>
      </p:pic>
      <p:pic>
        <p:nvPicPr>
          <p:cNvPr id="239" name="Google Shape;239;g2a6aa8e48f8_0_199"/>
          <p:cNvPicPr preferRelativeResize="0"/>
          <p:nvPr/>
        </p:nvPicPr>
        <p:blipFill rotWithShape="1">
          <a:blip r:embed="rId4">
            <a:alphaModFix/>
          </a:blip>
          <a:srcRect/>
          <a:stretch/>
        </p:blipFill>
        <p:spPr>
          <a:xfrm>
            <a:off x="2344621" y="1120308"/>
            <a:ext cx="1404655" cy="1809528"/>
          </a:xfrm>
          <a:prstGeom prst="rect">
            <a:avLst/>
          </a:prstGeom>
          <a:noFill/>
          <a:ln w="9525" cap="flat" cmpd="sng">
            <a:solidFill>
              <a:schemeClr val="dk1"/>
            </a:solidFill>
            <a:prstDash val="solid"/>
            <a:round/>
            <a:headEnd type="none" w="sm" len="sm"/>
            <a:tailEnd type="none" w="sm" len="sm"/>
          </a:ln>
        </p:spPr>
      </p:pic>
      <p:pic>
        <p:nvPicPr>
          <p:cNvPr id="240" name="Google Shape;240;g2a6aa8e48f8_0_199"/>
          <p:cNvPicPr preferRelativeResize="0"/>
          <p:nvPr/>
        </p:nvPicPr>
        <p:blipFill rotWithShape="1">
          <a:blip r:embed="rId5">
            <a:alphaModFix/>
          </a:blip>
          <a:srcRect/>
          <a:stretch/>
        </p:blipFill>
        <p:spPr>
          <a:xfrm>
            <a:off x="2517301" y="1411233"/>
            <a:ext cx="1404655" cy="1809528"/>
          </a:xfrm>
          <a:prstGeom prst="rect">
            <a:avLst/>
          </a:prstGeom>
          <a:noFill/>
          <a:ln w="9525" cap="flat" cmpd="sng">
            <a:solidFill>
              <a:schemeClr val="dk1"/>
            </a:solidFill>
            <a:prstDash val="solid"/>
            <a:round/>
            <a:headEnd type="none" w="sm" len="sm"/>
            <a:tailEnd type="none" w="sm" len="sm"/>
          </a:ln>
        </p:spPr>
      </p:pic>
      <p:pic>
        <p:nvPicPr>
          <p:cNvPr id="241" name="Google Shape;241;g2a6aa8e48f8_0_199"/>
          <p:cNvPicPr preferRelativeResize="0"/>
          <p:nvPr/>
        </p:nvPicPr>
        <p:blipFill rotWithShape="1">
          <a:blip r:embed="rId6">
            <a:alphaModFix/>
          </a:blip>
          <a:srcRect/>
          <a:stretch/>
        </p:blipFill>
        <p:spPr>
          <a:xfrm>
            <a:off x="2684294" y="1710958"/>
            <a:ext cx="1404655" cy="1809528"/>
          </a:xfrm>
          <a:prstGeom prst="rect">
            <a:avLst/>
          </a:prstGeom>
          <a:noFill/>
          <a:ln w="9525" cap="flat" cmpd="sng">
            <a:solidFill>
              <a:schemeClr val="dk1"/>
            </a:solidFill>
            <a:prstDash val="solid"/>
            <a:round/>
            <a:headEnd type="none" w="sm" len="sm"/>
            <a:tailEnd type="none" w="sm" len="sm"/>
          </a:ln>
        </p:spPr>
      </p:pic>
      <p:pic>
        <p:nvPicPr>
          <p:cNvPr id="242" name="Google Shape;242;g2a6aa8e48f8_0_199"/>
          <p:cNvPicPr preferRelativeResize="0"/>
          <p:nvPr/>
        </p:nvPicPr>
        <p:blipFill rotWithShape="1">
          <a:blip r:embed="rId7">
            <a:alphaModFix/>
          </a:blip>
          <a:srcRect/>
          <a:stretch/>
        </p:blipFill>
        <p:spPr>
          <a:xfrm>
            <a:off x="2848203" y="2053036"/>
            <a:ext cx="1404655" cy="1809528"/>
          </a:xfrm>
          <a:prstGeom prst="rect">
            <a:avLst/>
          </a:prstGeom>
          <a:noFill/>
          <a:ln w="9525" cap="flat" cmpd="sng">
            <a:solidFill>
              <a:schemeClr val="dk1"/>
            </a:solidFill>
            <a:prstDash val="solid"/>
            <a:round/>
            <a:headEnd type="none" w="sm" len="sm"/>
            <a:tailEnd type="none" w="sm" len="sm"/>
          </a:ln>
        </p:spPr>
      </p:pic>
      <p:pic>
        <p:nvPicPr>
          <p:cNvPr id="243" name="Google Shape;243;g2a6aa8e48f8_0_199"/>
          <p:cNvPicPr preferRelativeResize="0"/>
          <p:nvPr/>
        </p:nvPicPr>
        <p:blipFill rotWithShape="1">
          <a:blip r:embed="rId8">
            <a:alphaModFix/>
          </a:blip>
          <a:srcRect l="9" r="19"/>
          <a:stretch/>
        </p:blipFill>
        <p:spPr>
          <a:xfrm>
            <a:off x="3008649" y="2359432"/>
            <a:ext cx="1398268" cy="1809526"/>
          </a:xfrm>
          <a:prstGeom prst="rect">
            <a:avLst/>
          </a:prstGeom>
          <a:noFill/>
          <a:ln w="9525" cap="flat" cmpd="sng">
            <a:solidFill>
              <a:schemeClr val="dk1"/>
            </a:solidFill>
            <a:prstDash val="solid"/>
            <a:round/>
            <a:headEnd type="none" w="sm" len="sm"/>
            <a:tailEnd type="none" w="sm" len="sm"/>
          </a:ln>
        </p:spPr>
      </p:pic>
      <p:pic>
        <p:nvPicPr>
          <p:cNvPr id="244" name="Google Shape;244;g2a6aa8e48f8_0_199"/>
          <p:cNvPicPr preferRelativeResize="0"/>
          <p:nvPr/>
        </p:nvPicPr>
        <p:blipFill rotWithShape="1">
          <a:blip r:embed="rId9">
            <a:alphaModFix/>
          </a:blip>
          <a:srcRect l="9" r="19"/>
          <a:stretch/>
        </p:blipFill>
        <p:spPr>
          <a:xfrm>
            <a:off x="5055053" y="1564133"/>
            <a:ext cx="1398181" cy="1809413"/>
          </a:xfrm>
          <a:prstGeom prst="rect">
            <a:avLst/>
          </a:prstGeom>
          <a:noFill/>
          <a:ln w="9525" cap="flat" cmpd="sng">
            <a:solidFill>
              <a:schemeClr val="dk1"/>
            </a:solidFill>
            <a:prstDash val="solid"/>
            <a:round/>
            <a:headEnd type="none" w="sm" len="sm"/>
            <a:tailEnd type="none" w="sm" len="sm"/>
          </a:ln>
        </p:spPr>
      </p:pic>
      <p:pic>
        <p:nvPicPr>
          <p:cNvPr id="245" name="Google Shape;245;g2a6aa8e48f8_0_199"/>
          <p:cNvPicPr preferRelativeResize="0"/>
          <p:nvPr/>
        </p:nvPicPr>
        <p:blipFill rotWithShape="1">
          <a:blip r:embed="rId10">
            <a:alphaModFix/>
          </a:blip>
          <a:srcRect l="9" r="19"/>
          <a:stretch/>
        </p:blipFill>
        <p:spPr>
          <a:xfrm>
            <a:off x="7257508" y="1553525"/>
            <a:ext cx="1398181" cy="1809413"/>
          </a:xfrm>
          <a:prstGeom prst="rect">
            <a:avLst/>
          </a:prstGeom>
          <a:noFill/>
          <a:ln w="9525" cap="flat" cmpd="sng">
            <a:solidFill>
              <a:schemeClr val="dk1"/>
            </a:solidFill>
            <a:prstDash val="solid"/>
            <a:round/>
            <a:headEnd type="none" w="sm" len="sm"/>
            <a:tailEnd type="none" w="sm" len="sm"/>
          </a:ln>
        </p:spPr>
      </p:pic>
      <p:sp>
        <p:nvSpPr>
          <p:cNvPr id="246" name="Google Shape;246;g2a6aa8e48f8_0_199"/>
          <p:cNvSpPr txBox="1"/>
          <p:nvPr/>
        </p:nvSpPr>
        <p:spPr>
          <a:xfrm>
            <a:off x="229775" y="140225"/>
            <a:ext cx="5155500" cy="611700"/>
          </a:xfrm>
          <a:prstGeom prst="rect">
            <a:avLst/>
          </a:prstGeom>
          <a:noFill/>
          <a:ln>
            <a:noFill/>
          </a:ln>
        </p:spPr>
        <p:txBody>
          <a:bodyPr spcFirstLastPara="1" wrap="square" lIns="91425" tIns="91425" rIns="91425" bIns="91425" anchor="t" anchorCtr="0">
            <a:noAutofit/>
          </a:bodyPr>
          <a:lstStyle/>
          <a:p>
            <a:pPr marL="0" lvl="0" indent="0" algn="l" rtl="0">
              <a:lnSpc>
                <a:spcPct val="75000"/>
              </a:lnSpc>
              <a:spcBef>
                <a:spcPts val="0"/>
              </a:spcBef>
              <a:spcAft>
                <a:spcPts val="0"/>
              </a:spcAft>
              <a:buNone/>
            </a:pPr>
            <a:r>
              <a:rPr lang="en" sz="2800" b="1">
                <a:solidFill>
                  <a:srgbClr val="3B1A53"/>
                </a:solidFill>
                <a:latin typeface="Public Sans"/>
                <a:ea typeface="Public Sans"/>
                <a:cs typeface="Public Sans"/>
                <a:sym typeface="Public Sans"/>
              </a:rPr>
              <a:t>The Classroom Score Report</a:t>
            </a:r>
            <a:endParaRPr sz="2800" b="1">
              <a:solidFill>
                <a:srgbClr val="3B1A53"/>
              </a:solidFill>
              <a:latin typeface="Public Sans"/>
              <a:ea typeface="Public Sans"/>
              <a:cs typeface="Public Sans"/>
              <a:sym typeface="Public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a8878fcc13_1_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252" name="Google Shape;252;g2a8878fcc13_1_0"/>
          <p:cNvSpPr txBox="1">
            <a:spLocks noGrp="1"/>
          </p:cNvSpPr>
          <p:nvPr>
            <p:ph type="body" idx="4294967295"/>
          </p:nvPr>
        </p:nvSpPr>
        <p:spPr>
          <a:xfrm>
            <a:off x="311700" y="5605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The new 2023-24 classroom score report is made up of four sections.</a:t>
            </a:r>
            <a:endParaRPr sz="1800" b="0" i="0" u="none" strike="noStrike" cap="none">
              <a:solidFill>
                <a:srgbClr val="000000"/>
              </a:solidFill>
              <a:latin typeface="Arial"/>
              <a:ea typeface="Arial"/>
              <a:cs typeface="Arial"/>
              <a:sym typeface="Arial"/>
            </a:endParaRPr>
          </a:p>
        </p:txBody>
      </p:sp>
      <p:sp>
        <p:nvSpPr>
          <p:cNvPr id="253" name="Google Shape;253;g2a8878fcc13_1_0"/>
          <p:cNvSpPr txBox="1"/>
          <p:nvPr/>
        </p:nvSpPr>
        <p:spPr>
          <a:xfrm>
            <a:off x="447300" y="4167275"/>
            <a:ext cx="162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Overall Results</a:t>
            </a:r>
            <a:endParaRPr sz="1400" b="1" i="0" u="none" strike="noStrike" cap="none">
              <a:solidFill>
                <a:srgbClr val="000000"/>
              </a:solidFill>
              <a:latin typeface="Arial"/>
              <a:ea typeface="Arial"/>
              <a:cs typeface="Arial"/>
              <a:sym typeface="Arial"/>
            </a:endParaRPr>
          </a:p>
        </p:txBody>
      </p:sp>
      <p:sp>
        <p:nvSpPr>
          <p:cNvPr id="254" name="Google Shape;254;g2a8878fcc13_1_0"/>
          <p:cNvSpPr txBox="1"/>
          <p:nvPr/>
        </p:nvSpPr>
        <p:spPr>
          <a:xfrm>
            <a:off x="2398813" y="4167275"/>
            <a:ext cx="21732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Grouped Roster</a:t>
            </a:r>
            <a:endParaRPr sz="1400" b="1" i="0" u="none" strike="noStrike" cap="none">
              <a:solidFill>
                <a:srgbClr val="000000"/>
              </a:solidFill>
              <a:latin typeface="Arial"/>
              <a:ea typeface="Arial"/>
              <a:cs typeface="Arial"/>
              <a:sym typeface="Arial"/>
            </a:endParaRPr>
          </a:p>
        </p:txBody>
      </p:sp>
      <p:sp>
        <p:nvSpPr>
          <p:cNvPr id="255" name="Google Shape;255;g2a8878fcc13_1_0"/>
          <p:cNvSpPr txBox="1"/>
          <p:nvPr/>
        </p:nvSpPr>
        <p:spPr>
          <a:xfrm>
            <a:off x="4779800" y="4167275"/>
            <a:ext cx="1989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Classroom Profiles</a:t>
            </a:r>
            <a:endParaRPr sz="1400" b="1" i="0" u="none" strike="noStrike" cap="none">
              <a:solidFill>
                <a:srgbClr val="000000"/>
              </a:solidFill>
              <a:latin typeface="Arial"/>
              <a:ea typeface="Arial"/>
              <a:cs typeface="Arial"/>
              <a:sym typeface="Arial"/>
            </a:endParaRPr>
          </a:p>
        </p:txBody>
      </p:sp>
      <p:sp>
        <p:nvSpPr>
          <p:cNvPr id="256" name="Google Shape;256;g2a8878fcc13_1_0"/>
          <p:cNvSpPr txBox="1"/>
          <p:nvPr/>
        </p:nvSpPr>
        <p:spPr>
          <a:xfrm>
            <a:off x="7257075" y="4167275"/>
            <a:ext cx="132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Comparisons</a:t>
            </a:r>
            <a:endParaRPr sz="1400" b="1" i="0" u="none" strike="noStrike" cap="none">
              <a:solidFill>
                <a:srgbClr val="000000"/>
              </a:solidFill>
              <a:latin typeface="Arial"/>
              <a:ea typeface="Arial"/>
              <a:cs typeface="Arial"/>
              <a:sym typeface="Arial"/>
            </a:endParaRPr>
          </a:p>
        </p:txBody>
      </p:sp>
      <p:pic>
        <p:nvPicPr>
          <p:cNvPr id="257" name="Google Shape;257;g2a8878fcc13_1_0"/>
          <p:cNvPicPr preferRelativeResize="0"/>
          <p:nvPr/>
        </p:nvPicPr>
        <p:blipFill rotWithShape="1">
          <a:blip r:embed="rId3">
            <a:alphaModFix/>
          </a:blip>
          <a:srcRect l="9" r="19"/>
          <a:stretch/>
        </p:blipFill>
        <p:spPr>
          <a:xfrm>
            <a:off x="447293" y="1557667"/>
            <a:ext cx="1408177" cy="1822346"/>
          </a:xfrm>
          <a:prstGeom prst="rect">
            <a:avLst/>
          </a:prstGeom>
          <a:noFill/>
          <a:ln w="9525" cap="flat" cmpd="sng">
            <a:solidFill>
              <a:schemeClr val="dk1"/>
            </a:solidFill>
            <a:prstDash val="solid"/>
            <a:round/>
            <a:headEnd type="none" w="sm" len="sm"/>
            <a:tailEnd type="none" w="sm" len="sm"/>
          </a:ln>
        </p:spPr>
      </p:pic>
      <p:pic>
        <p:nvPicPr>
          <p:cNvPr id="258" name="Google Shape;258;g2a8878fcc13_1_0"/>
          <p:cNvPicPr preferRelativeResize="0"/>
          <p:nvPr/>
        </p:nvPicPr>
        <p:blipFill rotWithShape="1">
          <a:blip r:embed="rId4">
            <a:alphaModFix/>
          </a:blip>
          <a:srcRect/>
          <a:stretch/>
        </p:blipFill>
        <p:spPr>
          <a:xfrm>
            <a:off x="2344621" y="1120308"/>
            <a:ext cx="1404655" cy="1809526"/>
          </a:xfrm>
          <a:prstGeom prst="rect">
            <a:avLst/>
          </a:prstGeom>
          <a:noFill/>
          <a:ln w="9525" cap="flat" cmpd="sng">
            <a:solidFill>
              <a:schemeClr val="dk1"/>
            </a:solidFill>
            <a:prstDash val="solid"/>
            <a:round/>
            <a:headEnd type="none" w="sm" len="sm"/>
            <a:tailEnd type="none" w="sm" len="sm"/>
          </a:ln>
        </p:spPr>
      </p:pic>
      <p:pic>
        <p:nvPicPr>
          <p:cNvPr id="259" name="Google Shape;259;g2a8878fcc13_1_0"/>
          <p:cNvPicPr preferRelativeResize="0"/>
          <p:nvPr/>
        </p:nvPicPr>
        <p:blipFill rotWithShape="1">
          <a:blip r:embed="rId5">
            <a:alphaModFix/>
          </a:blip>
          <a:srcRect/>
          <a:stretch/>
        </p:blipFill>
        <p:spPr>
          <a:xfrm>
            <a:off x="2517301" y="1411233"/>
            <a:ext cx="1404655" cy="1809526"/>
          </a:xfrm>
          <a:prstGeom prst="rect">
            <a:avLst/>
          </a:prstGeom>
          <a:noFill/>
          <a:ln w="9525" cap="flat" cmpd="sng">
            <a:solidFill>
              <a:schemeClr val="dk1"/>
            </a:solidFill>
            <a:prstDash val="solid"/>
            <a:round/>
            <a:headEnd type="none" w="sm" len="sm"/>
            <a:tailEnd type="none" w="sm" len="sm"/>
          </a:ln>
        </p:spPr>
      </p:pic>
      <p:pic>
        <p:nvPicPr>
          <p:cNvPr id="260" name="Google Shape;260;g2a8878fcc13_1_0"/>
          <p:cNvPicPr preferRelativeResize="0"/>
          <p:nvPr/>
        </p:nvPicPr>
        <p:blipFill rotWithShape="1">
          <a:blip r:embed="rId6">
            <a:alphaModFix/>
          </a:blip>
          <a:srcRect/>
          <a:stretch/>
        </p:blipFill>
        <p:spPr>
          <a:xfrm>
            <a:off x="2684294" y="1710958"/>
            <a:ext cx="1404655" cy="1809526"/>
          </a:xfrm>
          <a:prstGeom prst="rect">
            <a:avLst/>
          </a:prstGeom>
          <a:noFill/>
          <a:ln w="9525" cap="flat" cmpd="sng">
            <a:solidFill>
              <a:schemeClr val="dk1"/>
            </a:solidFill>
            <a:prstDash val="solid"/>
            <a:round/>
            <a:headEnd type="none" w="sm" len="sm"/>
            <a:tailEnd type="none" w="sm" len="sm"/>
          </a:ln>
        </p:spPr>
      </p:pic>
      <p:pic>
        <p:nvPicPr>
          <p:cNvPr id="261" name="Google Shape;261;g2a8878fcc13_1_0"/>
          <p:cNvPicPr preferRelativeResize="0"/>
          <p:nvPr/>
        </p:nvPicPr>
        <p:blipFill rotWithShape="1">
          <a:blip r:embed="rId7">
            <a:alphaModFix/>
          </a:blip>
          <a:srcRect/>
          <a:stretch/>
        </p:blipFill>
        <p:spPr>
          <a:xfrm>
            <a:off x="2848203" y="2053036"/>
            <a:ext cx="1404655" cy="1809526"/>
          </a:xfrm>
          <a:prstGeom prst="rect">
            <a:avLst/>
          </a:prstGeom>
          <a:noFill/>
          <a:ln w="9525" cap="flat" cmpd="sng">
            <a:solidFill>
              <a:schemeClr val="dk1"/>
            </a:solidFill>
            <a:prstDash val="solid"/>
            <a:round/>
            <a:headEnd type="none" w="sm" len="sm"/>
            <a:tailEnd type="none" w="sm" len="sm"/>
          </a:ln>
        </p:spPr>
      </p:pic>
      <p:pic>
        <p:nvPicPr>
          <p:cNvPr id="262" name="Google Shape;262;g2a8878fcc13_1_0"/>
          <p:cNvPicPr preferRelativeResize="0"/>
          <p:nvPr/>
        </p:nvPicPr>
        <p:blipFill rotWithShape="1">
          <a:blip r:embed="rId8">
            <a:alphaModFix/>
          </a:blip>
          <a:srcRect l="9" r="19"/>
          <a:stretch/>
        </p:blipFill>
        <p:spPr>
          <a:xfrm>
            <a:off x="3008649" y="2359432"/>
            <a:ext cx="1398268" cy="1809526"/>
          </a:xfrm>
          <a:prstGeom prst="rect">
            <a:avLst/>
          </a:prstGeom>
          <a:noFill/>
          <a:ln w="9525" cap="flat" cmpd="sng">
            <a:solidFill>
              <a:schemeClr val="dk1"/>
            </a:solidFill>
            <a:prstDash val="solid"/>
            <a:round/>
            <a:headEnd type="none" w="sm" len="sm"/>
            <a:tailEnd type="none" w="sm" len="sm"/>
          </a:ln>
        </p:spPr>
      </p:pic>
      <p:pic>
        <p:nvPicPr>
          <p:cNvPr id="263" name="Google Shape;263;g2a8878fcc13_1_0"/>
          <p:cNvPicPr preferRelativeResize="0"/>
          <p:nvPr/>
        </p:nvPicPr>
        <p:blipFill rotWithShape="1">
          <a:blip r:embed="rId9">
            <a:alphaModFix/>
          </a:blip>
          <a:srcRect l="9" r="19"/>
          <a:stretch/>
        </p:blipFill>
        <p:spPr>
          <a:xfrm>
            <a:off x="5055053" y="1564133"/>
            <a:ext cx="1398181" cy="1809413"/>
          </a:xfrm>
          <a:prstGeom prst="rect">
            <a:avLst/>
          </a:prstGeom>
          <a:noFill/>
          <a:ln w="9525" cap="flat" cmpd="sng">
            <a:solidFill>
              <a:schemeClr val="dk1"/>
            </a:solidFill>
            <a:prstDash val="solid"/>
            <a:round/>
            <a:headEnd type="none" w="sm" len="sm"/>
            <a:tailEnd type="none" w="sm" len="sm"/>
          </a:ln>
        </p:spPr>
      </p:pic>
      <p:pic>
        <p:nvPicPr>
          <p:cNvPr id="264" name="Google Shape;264;g2a8878fcc13_1_0"/>
          <p:cNvPicPr preferRelativeResize="0"/>
          <p:nvPr/>
        </p:nvPicPr>
        <p:blipFill rotWithShape="1">
          <a:blip r:embed="rId10">
            <a:alphaModFix/>
          </a:blip>
          <a:srcRect l="9" r="19"/>
          <a:stretch/>
        </p:blipFill>
        <p:spPr>
          <a:xfrm>
            <a:off x="7257508" y="1553525"/>
            <a:ext cx="1398181" cy="1809413"/>
          </a:xfrm>
          <a:prstGeom prst="rect">
            <a:avLst/>
          </a:prstGeom>
          <a:noFill/>
          <a:ln w="9525" cap="flat" cmpd="sng">
            <a:solidFill>
              <a:schemeClr val="dk1"/>
            </a:solidFill>
            <a:prstDash val="solid"/>
            <a:round/>
            <a:headEnd type="none" w="sm" len="sm"/>
            <a:tailEnd type="none" w="sm" len="sm"/>
          </a:ln>
        </p:spPr>
      </p:pic>
      <p:sp>
        <p:nvSpPr>
          <p:cNvPr id="265" name="Google Shape;265;g2a8878fcc13_1_0"/>
          <p:cNvSpPr txBox="1"/>
          <p:nvPr/>
        </p:nvSpPr>
        <p:spPr>
          <a:xfrm>
            <a:off x="229775" y="140225"/>
            <a:ext cx="5155500" cy="611700"/>
          </a:xfrm>
          <a:prstGeom prst="rect">
            <a:avLst/>
          </a:prstGeom>
          <a:noFill/>
          <a:ln>
            <a:noFill/>
          </a:ln>
        </p:spPr>
        <p:txBody>
          <a:bodyPr spcFirstLastPara="1" wrap="square" lIns="91425" tIns="91425" rIns="91425" bIns="91425" anchor="t" anchorCtr="0">
            <a:noAutofit/>
          </a:bodyPr>
          <a:lstStyle/>
          <a:p>
            <a:pPr marL="0" lvl="0" indent="0" algn="l" rtl="0">
              <a:lnSpc>
                <a:spcPct val="75000"/>
              </a:lnSpc>
              <a:spcBef>
                <a:spcPts val="0"/>
              </a:spcBef>
              <a:spcAft>
                <a:spcPts val="0"/>
              </a:spcAft>
              <a:buNone/>
            </a:pPr>
            <a:r>
              <a:rPr lang="en" sz="2800" b="1">
                <a:solidFill>
                  <a:srgbClr val="3B1A53"/>
                </a:solidFill>
                <a:latin typeface="Public Sans"/>
                <a:ea typeface="Public Sans"/>
                <a:cs typeface="Public Sans"/>
                <a:sym typeface="Public Sans"/>
              </a:rPr>
              <a:t>The Classroom Score Report</a:t>
            </a:r>
            <a:endParaRPr sz="2800" b="1">
              <a:solidFill>
                <a:srgbClr val="3B1A53"/>
              </a:solidFill>
              <a:latin typeface="Public Sans"/>
              <a:ea typeface="Public Sans"/>
              <a:cs typeface="Public Sans"/>
              <a:sym typeface="Public Sans"/>
            </a:endParaRPr>
          </a:p>
        </p:txBody>
      </p:sp>
      <p:pic>
        <p:nvPicPr>
          <p:cNvPr id="266" name="Google Shape;266;g2a8878fcc13_1_0"/>
          <p:cNvPicPr preferRelativeResize="0"/>
          <p:nvPr/>
        </p:nvPicPr>
        <p:blipFill>
          <a:blip r:embed="rId11">
            <a:alphaModFix/>
          </a:blip>
          <a:stretch>
            <a:fillRect/>
          </a:stretch>
        </p:blipFill>
        <p:spPr>
          <a:xfrm>
            <a:off x="8149950" y="87638"/>
            <a:ext cx="946475" cy="946475"/>
          </a:xfrm>
          <a:prstGeom prst="rect">
            <a:avLst/>
          </a:prstGeom>
          <a:noFill/>
          <a:ln>
            <a:noFill/>
          </a:ln>
        </p:spPr>
      </p:pic>
      <p:sp>
        <p:nvSpPr>
          <p:cNvPr id="267" name="Google Shape;267;g2a8878fcc13_1_0"/>
          <p:cNvSpPr/>
          <p:nvPr/>
        </p:nvSpPr>
        <p:spPr>
          <a:xfrm>
            <a:off x="2170775" y="1009350"/>
            <a:ext cx="6733500" cy="3558000"/>
          </a:xfrm>
          <a:prstGeom prst="rect">
            <a:avLst/>
          </a:prstGeom>
          <a:solidFill>
            <a:srgbClr val="FFFFFF">
              <a:alpha val="6314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g29e2afb1d78_0_88"/>
          <p:cNvPicPr preferRelativeResize="0"/>
          <p:nvPr/>
        </p:nvPicPr>
        <p:blipFill rotWithShape="1">
          <a:blip r:embed="rId3">
            <a:alphaModFix/>
          </a:blip>
          <a:srcRect l="238" r="238"/>
          <a:stretch/>
        </p:blipFill>
        <p:spPr>
          <a:xfrm>
            <a:off x="116367" y="90086"/>
            <a:ext cx="3841525" cy="4993976"/>
          </a:xfrm>
          <a:prstGeom prst="rect">
            <a:avLst/>
          </a:prstGeom>
          <a:noFill/>
          <a:ln w="9525" cap="flat" cmpd="sng">
            <a:solidFill>
              <a:schemeClr val="dk1"/>
            </a:solidFill>
            <a:prstDash val="solid"/>
            <a:round/>
            <a:headEnd type="none" w="sm" len="sm"/>
            <a:tailEnd type="none" w="sm" len="sm"/>
          </a:ln>
        </p:spPr>
      </p:pic>
      <p:sp>
        <p:nvSpPr>
          <p:cNvPr id="273" name="Google Shape;273;g29e2afb1d78_0_8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12</a:t>
            </a:fld>
            <a:endParaRPr/>
          </a:p>
        </p:txBody>
      </p:sp>
      <p:sp>
        <p:nvSpPr>
          <p:cNvPr id="274" name="Google Shape;274;g29e2afb1d78_0_88"/>
          <p:cNvSpPr txBox="1">
            <a:spLocks noGrp="1"/>
          </p:cNvSpPr>
          <p:nvPr>
            <p:ph type="title"/>
          </p:nvPr>
        </p:nvSpPr>
        <p:spPr>
          <a:xfrm>
            <a:off x="4073875" y="152400"/>
            <a:ext cx="5070000" cy="513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b="1">
                <a:solidFill>
                  <a:srgbClr val="3B1A53"/>
                </a:solidFill>
                <a:latin typeface="Public Sans"/>
                <a:ea typeface="Public Sans"/>
                <a:cs typeface="Public Sans"/>
                <a:sym typeface="Public Sans"/>
              </a:rPr>
              <a:t>Overall Results</a:t>
            </a:r>
            <a:endParaRPr b="1">
              <a:solidFill>
                <a:srgbClr val="3B1A53"/>
              </a:solidFill>
              <a:latin typeface="Public Sans"/>
              <a:ea typeface="Public Sans"/>
              <a:cs typeface="Public Sans"/>
              <a:sym typeface="Public Sans"/>
            </a:endParaRPr>
          </a:p>
        </p:txBody>
      </p:sp>
      <p:sp>
        <p:nvSpPr>
          <p:cNvPr id="275" name="Google Shape;275;g29e2afb1d78_0_88"/>
          <p:cNvSpPr txBox="1">
            <a:spLocks noGrp="1"/>
          </p:cNvSpPr>
          <p:nvPr>
            <p:ph type="body" idx="1"/>
          </p:nvPr>
        </p:nvSpPr>
        <p:spPr>
          <a:xfrm>
            <a:off x="4244775" y="1180075"/>
            <a:ext cx="4620300" cy="148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SzPts val="1800"/>
              <a:buNone/>
            </a:pPr>
            <a:r>
              <a:rPr lang="en"/>
              <a:t>This report shows the number of students in each reporting category, at each of three performance ratings. </a:t>
            </a:r>
            <a:endParaRPr>
              <a:solidFill>
                <a:srgbClr val="43434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g2a6aa8e48f8_0_222"/>
          <p:cNvPicPr preferRelativeResize="0"/>
          <p:nvPr/>
        </p:nvPicPr>
        <p:blipFill rotWithShape="1">
          <a:blip r:embed="rId4">
            <a:alphaModFix/>
          </a:blip>
          <a:srcRect l="9" r="19"/>
          <a:stretch/>
        </p:blipFill>
        <p:spPr>
          <a:xfrm>
            <a:off x="109542" y="86068"/>
            <a:ext cx="3841522" cy="4971387"/>
          </a:xfrm>
          <a:prstGeom prst="rect">
            <a:avLst/>
          </a:prstGeom>
          <a:noFill/>
          <a:ln w="9525" cap="flat" cmpd="sng">
            <a:solidFill>
              <a:schemeClr val="dk1"/>
            </a:solidFill>
            <a:prstDash val="solid"/>
            <a:round/>
            <a:headEnd type="none" w="sm" len="sm"/>
            <a:tailEnd type="none" w="sm" len="sm"/>
          </a:ln>
        </p:spPr>
      </p:pic>
      <p:sp>
        <p:nvSpPr>
          <p:cNvPr id="281" name="Google Shape;281;g2a6aa8e48f8_0_22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
        <p:nvSpPr>
          <p:cNvPr id="282" name="Google Shape;282;g2a6aa8e48f8_0_222"/>
          <p:cNvSpPr txBox="1"/>
          <p:nvPr/>
        </p:nvSpPr>
        <p:spPr>
          <a:xfrm>
            <a:off x="4221225" y="154734"/>
            <a:ext cx="4824300" cy="1249800"/>
          </a:xfrm>
          <a:prstGeom prst="rect">
            <a:avLst/>
          </a:prstGeom>
          <a:solidFill>
            <a:srgbClr val="FFFFFF"/>
          </a:solid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750"/>
              </a:spcBef>
              <a:spcAft>
                <a:spcPts val="1000"/>
              </a:spcAft>
              <a:buClr>
                <a:srgbClr val="3B1A53"/>
              </a:buClr>
              <a:buSzPts val="2300"/>
              <a:buFont typeface="Arial"/>
              <a:buNone/>
            </a:pPr>
            <a:r>
              <a:rPr lang="en" sz="2300" b="1" i="0" u="none" strike="noStrike" cap="none">
                <a:solidFill>
                  <a:srgbClr val="3B1A53"/>
                </a:solidFill>
                <a:latin typeface="Calibri"/>
                <a:ea typeface="Calibri"/>
                <a:cs typeface="Calibri"/>
                <a:sym typeface="Calibri"/>
              </a:rPr>
              <a:t>Knowledge</a:t>
            </a:r>
            <a:r>
              <a:rPr lang="en" sz="2300" b="0" i="0" u="none" strike="noStrike" cap="none">
                <a:solidFill>
                  <a:srgbClr val="3B1A53"/>
                </a:solidFill>
                <a:latin typeface="Calibri"/>
                <a:ea typeface="Calibri"/>
                <a:cs typeface="Calibri"/>
                <a:sym typeface="Calibri"/>
              </a:rPr>
              <a:t>: how well your students </a:t>
            </a:r>
            <a:r>
              <a:rPr lang="en" sz="2300" b="1" i="0" u="none" strike="noStrike" cap="none">
                <a:solidFill>
                  <a:srgbClr val="3B1A53"/>
                </a:solidFill>
                <a:latin typeface="Calibri"/>
                <a:ea typeface="Calibri"/>
                <a:cs typeface="Calibri"/>
                <a:sym typeface="Calibri"/>
              </a:rPr>
              <a:t>underst</a:t>
            </a:r>
            <a:r>
              <a:rPr lang="en" sz="2300" b="1">
                <a:solidFill>
                  <a:srgbClr val="3B1A53"/>
                </a:solidFill>
                <a:latin typeface="Calibri"/>
                <a:ea typeface="Calibri"/>
                <a:cs typeface="Calibri"/>
                <a:sym typeface="Calibri"/>
              </a:rPr>
              <a:t>and</a:t>
            </a:r>
            <a:r>
              <a:rPr lang="en" sz="2300" b="0" i="0" u="none" strike="noStrike" cap="none">
                <a:solidFill>
                  <a:srgbClr val="3B1A53"/>
                </a:solidFill>
                <a:latin typeface="Calibri"/>
                <a:ea typeface="Calibri"/>
                <a:cs typeface="Calibri"/>
                <a:sym typeface="Calibri"/>
              </a:rPr>
              <a:t> </a:t>
            </a:r>
            <a:r>
              <a:rPr lang="en" sz="2300" b="1" i="0" u="none" strike="noStrike" cap="none">
                <a:solidFill>
                  <a:srgbClr val="3B1A53"/>
                </a:solidFill>
                <a:latin typeface="Calibri"/>
                <a:ea typeface="Calibri"/>
                <a:cs typeface="Calibri"/>
                <a:sym typeface="Calibri"/>
              </a:rPr>
              <a:t>the texts studied in class</a:t>
            </a:r>
            <a:endParaRPr sz="2300" b="1" i="0" u="none" strike="noStrike" cap="none">
              <a:solidFill>
                <a:srgbClr val="3B1A53"/>
              </a:solidFill>
              <a:latin typeface="Calibri"/>
              <a:ea typeface="Calibri"/>
              <a:cs typeface="Calibri"/>
              <a:sym typeface="Calibri"/>
            </a:endParaRPr>
          </a:p>
        </p:txBody>
      </p:sp>
      <p:sp>
        <p:nvSpPr>
          <p:cNvPr id="283" name="Google Shape;283;g2a6aa8e48f8_0_222"/>
          <p:cNvSpPr/>
          <p:nvPr/>
        </p:nvSpPr>
        <p:spPr>
          <a:xfrm>
            <a:off x="244625" y="2006495"/>
            <a:ext cx="2126100" cy="585600"/>
          </a:xfrm>
          <a:prstGeom prst="rect">
            <a:avLst/>
          </a:prstGeom>
          <a:no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Public Sans"/>
              <a:ea typeface="Public Sans"/>
              <a:cs typeface="Public Sans"/>
              <a:sym typeface="Public Sans"/>
            </a:endParaRPr>
          </a:p>
        </p:txBody>
      </p:sp>
      <p:cxnSp>
        <p:nvCxnSpPr>
          <p:cNvPr id="284" name="Google Shape;284;g2a6aa8e48f8_0_222"/>
          <p:cNvCxnSpPr>
            <a:endCxn id="282" idx="1"/>
          </p:cNvCxnSpPr>
          <p:nvPr/>
        </p:nvCxnSpPr>
        <p:spPr>
          <a:xfrm rot="10800000" flipH="1">
            <a:off x="2370525" y="779634"/>
            <a:ext cx="1850700" cy="1544400"/>
          </a:xfrm>
          <a:prstGeom prst="bentConnector3">
            <a:avLst>
              <a:gd name="adj1" fmla="val 50004"/>
            </a:avLst>
          </a:prstGeom>
          <a:noFill/>
          <a:ln w="38100" cap="flat" cmpd="sng">
            <a:solidFill>
              <a:srgbClr val="3B1A53"/>
            </a:solidFill>
            <a:prstDash val="solid"/>
            <a:round/>
            <a:headEnd type="none" w="sm" len="sm"/>
            <a:tailEnd type="none" w="sm" len="sm"/>
          </a:ln>
        </p:spPr>
      </p:cxnSp>
      <p:sp>
        <p:nvSpPr>
          <p:cNvPr id="285" name="Google Shape;285;g2a6aa8e48f8_0_222"/>
          <p:cNvSpPr/>
          <p:nvPr/>
        </p:nvSpPr>
        <p:spPr>
          <a:xfrm>
            <a:off x="244624" y="2715136"/>
            <a:ext cx="2126100" cy="585300"/>
          </a:xfrm>
          <a:prstGeom prst="rect">
            <a:avLst/>
          </a:prstGeom>
          <a:no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Public Sans"/>
              <a:ea typeface="Public Sans"/>
              <a:cs typeface="Public Sans"/>
              <a:sym typeface="Public Sans"/>
            </a:endParaRPr>
          </a:p>
        </p:txBody>
      </p:sp>
      <p:sp>
        <p:nvSpPr>
          <p:cNvPr id="286" name="Google Shape;286;g2a6aa8e48f8_0_222"/>
          <p:cNvSpPr txBox="1"/>
          <p:nvPr/>
        </p:nvSpPr>
        <p:spPr>
          <a:xfrm>
            <a:off x="4221225" y="1775235"/>
            <a:ext cx="4824300" cy="1552200"/>
          </a:xfrm>
          <a:prstGeom prst="rect">
            <a:avLst/>
          </a:prstGeom>
          <a:solidFill>
            <a:srgbClr val="FFFFFF"/>
          </a:solid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750"/>
              </a:spcBef>
              <a:spcAft>
                <a:spcPts val="1000"/>
              </a:spcAft>
              <a:buClr>
                <a:srgbClr val="3B1A53"/>
              </a:buClr>
              <a:buSzPts val="2300"/>
              <a:buFont typeface="Arial"/>
              <a:buNone/>
            </a:pPr>
            <a:r>
              <a:rPr lang="en" sz="2300" b="1" i="0" u="none" strike="noStrike" cap="none">
                <a:solidFill>
                  <a:srgbClr val="3B1A53"/>
                </a:solidFill>
                <a:latin typeface="Calibri"/>
                <a:ea typeface="Calibri"/>
                <a:cs typeface="Calibri"/>
                <a:sym typeface="Calibri"/>
              </a:rPr>
              <a:t>Application</a:t>
            </a:r>
            <a:r>
              <a:rPr lang="en" sz="2300" b="0" i="0" u="none" strike="noStrike" cap="none">
                <a:solidFill>
                  <a:srgbClr val="3B1A53"/>
                </a:solidFill>
                <a:latin typeface="Calibri"/>
                <a:ea typeface="Calibri"/>
                <a:cs typeface="Calibri"/>
                <a:sym typeface="Calibri"/>
              </a:rPr>
              <a:t>: how well your students </a:t>
            </a:r>
            <a:r>
              <a:rPr lang="en" sz="2300" b="1" i="0" u="none" strike="noStrike" cap="none">
                <a:solidFill>
                  <a:srgbClr val="3B1A53"/>
                </a:solidFill>
                <a:latin typeface="Calibri"/>
                <a:ea typeface="Calibri"/>
                <a:cs typeface="Calibri"/>
                <a:sym typeface="Calibri"/>
              </a:rPr>
              <a:t>underst</a:t>
            </a:r>
            <a:r>
              <a:rPr lang="en" sz="2300" b="1">
                <a:solidFill>
                  <a:srgbClr val="3B1A53"/>
                </a:solidFill>
                <a:latin typeface="Calibri"/>
                <a:ea typeface="Calibri"/>
                <a:cs typeface="Calibri"/>
                <a:sym typeface="Calibri"/>
              </a:rPr>
              <a:t>and</a:t>
            </a:r>
            <a:r>
              <a:rPr lang="en" sz="2300" b="0" i="0" u="none" strike="noStrike" cap="none">
                <a:solidFill>
                  <a:srgbClr val="3B1A53"/>
                </a:solidFill>
                <a:latin typeface="Calibri"/>
                <a:ea typeface="Calibri"/>
                <a:cs typeface="Calibri"/>
                <a:sym typeface="Calibri"/>
              </a:rPr>
              <a:t> </a:t>
            </a:r>
            <a:r>
              <a:rPr lang="en" sz="2300" b="1" i="0" u="none" strike="noStrike" cap="none">
                <a:solidFill>
                  <a:srgbClr val="3B1A53"/>
                </a:solidFill>
                <a:latin typeface="Calibri"/>
                <a:ea typeface="Calibri"/>
                <a:cs typeface="Calibri"/>
                <a:sym typeface="Calibri"/>
              </a:rPr>
              <a:t>a new text </a:t>
            </a:r>
            <a:r>
              <a:rPr lang="en" sz="2300" b="0" i="0" u="none" strike="noStrike" cap="none">
                <a:solidFill>
                  <a:srgbClr val="3B1A53"/>
                </a:solidFill>
                <a:latin typeface="Calibri"/>
                <a:ea typeface="Calibri"/>
                <a:cs typeface="Calibri"/>
                <a:sym typeface="Calibri"/>
              </a:rPr>
              <a:t>or texts related to the ideas studied in class</a:t>
            </a:r>
            <a:endParaRPr sz="2300" b="0" i="0" u="none" strike="noStrike" cap="none">
              <a:solidFill>
                <a:srgbClr val="434343"/>
              </a:solidFill>
              <a:latin typeface="Calibri"/>
              <a:ea typeface="Calibri"/>
              <a:cs typeface="Calibri"/>
              <a:sym typeface="Calibri"/>
            </a:endParaRPr>
          </a:p>
        </p:txBody>
      </p:sp>
      <p:cxnSp>
        <p:nvCxnSpPr>
          <p:cNvPr id="287" name="Google Shape;287;g2a6aa8e48f8_0_222"/>
          <p:cNvCxnSpPr/>
          <p:nvPr/>
        </p:nvCxnSpPr>
        <p:spPr>
          <a:xfrm rot="10800000" flipH="1">
            <a:off x="2370665" y="2571802"/>
            <a:ext cx="1850700" cy="585600"/>
          </a:xfrm>
          <a:prstGeom prst="bentConnector3">
            <a:avLst>
              <a:gd name="adj1" fmla="val 49996"/>
            </a:avLst>
          </a:prstGeom>
          <a:noFill/>
          <a:ln w="38100" cap="flat" cmpd="sng">
            <a:solidFill>
              <a:srgbClr val="3B1A53"/>
            </a:solidFill>
            <a:prstDash val="solid"/>
            <a:round/>
            <a:headEnd type="none" w="sm" len="sm"/>
            <a:tailEnd type="none" w="sm" len="sm"/>
          </a:ln>
        </p:spPr>
      </p:cxnSp>
      <p:sp>
        <p:nvSpPr>
          <p:cNvPr id="288" name="Google Shape;288;g2a6aa8e48f8_0_222"/>
          <p:cNvSpPr txBox="1"/>
          <p:nvPr/>
        </p:nvSpPr>
        <p:spPr>
          <a:xfrm>
            <a:off x="4221225" y="3629345"/>
            <a:ext cx="4824300" cy="1150800"/>
          </a:xfrm>
          <a:prstGeom prst="rect">
            <a:avLst/>
          </a:prstGeom>
          <a:solidFill>
            <a:srgbClr val="FFFFFF"/>
          </a:solidFill>
          <a:ln w="38100" cap="flat" cmpd="sng">
            <a:solidFill>
              <a:srgbClr val="3B1A5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90000"/>
              </a:lnSpc>
              <a:spcBef>
                <a:spcPts val="750"/>
              </a:spcBef>
              <a:spcAft>
                <a:spcPts val="0"/>
              </a:spcAft>
              <a:buClr>
                <a:srgbClr val="3B1A53"/>
              </a:buClr>
              <a:buSzPts val="2300"/>
              <a:buFont typeface="Arial"/>
              <a:buNone/>
            </a:pPr>
            <a:r>
              <a:rPr lang="en" sz="2300" b="1" i="0" u="none" strike="noStrike" cap="none">
                <a:solidFill>
                  <a:srgbClr val="3B1A53"/>
                </a:solidFill>
                <a:latin typeface="Calibri"/>
                <a:ea typeface="Calibri"/>
                <a:cs typeface="Calibri"/>
                <a:sym typeface="Calibri"/>
              </a:rPr>
              <a:t>Synthesis</a:t>
            </a:r>
            <a:r>
              <a:rPr lang="en" sz="2300" b="0" i="0" u="none" strike="noStrike" cap="none">
                <a:solidFill>
                  <a:srgbClr val="3B1A53"/>
                </a:solidFill>
                <a:latin typeface="Calibri"/>
                <a:ea typeface="Calibri"/>
                <a:cs typeface="Calibri"/>
                <a:sym typeface="Calibri"/>
              </a:rPr>
              <a:t>:  how well your students </a:t>
            </a:r>
            <a:r>
              <a:rPr lang="en" sz="2300" b="1" i="0" u="none" strike="noStrike" cap="none">
                <a:solidFill>
                  <a:srgbClr val="3B1A53"/>
                </a:solidFill>
                <a:latin typeface="Calibri"/>
                <a:ea typeface="Calibri"/>
                <a:cs typeface="Calibri"/>
                <a:sym typeface="Calibri"/>
              </a:rPr>
              <a:t>write </a:t>
            </a:r>
            <a:r>
              <a:rPr lang="en" sz="2300" b="0" i="0" u="none" strike="noStrike" cap="none">
                <a:solidFill>
                  <a:srgbClr val="3B1A53"/>
                </a:solidFill>
                <a:latin typeface="Calibri"/>
                <a:ea typeface="Calibri"/>
                <a:cs typeface="Calibri"/>
                <a:sym typeface="Calibri"/>
              </a:rPr>
              <a:t>about the texts studied in class and the new text</a:t>
            </a:r>
            <a:endParaRPr sz="2300" b="0" i="0" u="none" strike="noStrike" cap="none">
              <a:solidFill>
                <a:srgbClr val="3B1A53"/>
              </a:solidFill>
              <a:latin typeface="Calibri"/>
              <a:ea typeface="Calibri"/>
              <a:cs typeface="Calibri"/>
              <a:sym typeface="Calibri"/>
            </a:endParaRPr>
          </a:p>
          <a:p>
            <a:pPr marL="0" marR="0" lvl="0" indent="0" algn="l" rtl="0">
              <a:lnSpc>
                <a:spcPct val="90000"/>
              </a:lnSpc>
              <a:spcBef>
                <a:spcPts val="1000"/>
              </a:spcBef>
              <a:spcAft>
                <a:spcPts val="1000"/>
              </a:spcAft>
              <a:buClr>
                <a:srgbClr val="000000"/>
              </a:buClr>
              <a:buSzPts val="2300"/>
              <a:buFont typeface="Arial"/>
              <a:buNone/>
            </a:pPr>
            <a:endParaRPr sz="2300" b="0" i="0" u="none" strike="noStrike" cap="none">
              <a:solidFill>
                <a:srgbClr val="3B1A53"/>
              </a:solidFill>
              <a:latin typeface="Calibri"/>
              <a:ea typeface="Calibri"/>
              <a:cs typeface="Calibri"/>
              <a:sym typeface="Calibri"/>
            </a:endParaRPr>
          </a:p>
        </p:txBody>
      </p:sp>
      <p:sp>
        <p:nvSpPr>
          <p:cNvPr id="289" name="Google Shape;289;g2a6aa8e48f8_0_222"/>
          <p:cNvSpPr/>
          <p:nvPr/>
        </p:nvSpPr>
        <p:spPr>
          <a:xfrm>
            <a:off x="241416" y="3400742"/>
            <a:ext cx="2126100" cy="585300"/>
          </a:xfrm>
          <a:prstGeom prst="rect">
            <a:avLst/>
          </a:prstGeom>
          <a:no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Public Sans"/>
              <a:ea typeface="Public Sans"/>
              <a:cs typeface="Public Sans"/>
              <a:sym typeface="Public Sans"/>
            </a:endParaRPr>
          </a:p>
        </p:txBody>
      </p:sp>
      <p:cxnSp>
        <p:nvCxnSpPr>
          <p:cNvPr id="290" name="Google Shape;290;g2a6aa8e48f8_0_222"/>
          <p:cNvCxnSpPr>
            <a:stCxn id="289" idx="3"/>
            <a:endCxn id="288" idx="1"/>
          </p:cNvCxnSpPr>
          <p:nvPr/>
        </p:nvCxnSpPr>
        <p:spPr>
          <a:xfrm>
            <a:off x="2367516" y="3693392"/>
            <a:ext cx="1853700" cy="511500"/>
          </a:xfrm>
          <a:prstGeom prst="bentConnector3">
            <a:avLst>
              <a:gd name="adj1" fmla="val 50002"/>
            </a:avLst>
          </a:prstGeom>
          <a:noFill/>
          <a:ln w="38100" cap="flat" cmpd="sng">
            <a:solidFill>
              <a:srgbClr val="3B1A53"/>
            </a:solidFill>
            <a:prstDash val="solid"/>
            <a:round/>
            <a:headEnd type="none" w="sm" len="sm"/>
            <a:tailEnd type="none" w="sm" len="sm"/>
          </a:ln>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2a6aa8e48f8_0_2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Overall Results</a:t>
            </a:r>
            <a:endParaRPr/>
          </a:p>
        </p:txBody>
      </p:sp>
      <p:pic>
        <p:nvPicPr>
          <p:cNvPr id="296" name="Google Shape;296;g2a6aa8e48f8_0_287"/>
          <p:cNvPicPr preferRelativeResize="0"/>
          <p:nvPr/>
        </p:nvPicPr>
        <p:blipFill rotWithShape="1">
          <a:blip r:embed="rId3">
            <a:alphaModFix/>
          </a:blip>
          <a:srcRect l="9" r="19"/>
          <a:stretch/>
        </p:blipFill>
        <p:spPr>
          <a:xfrm>
            <a:off x="116367" y="101381"/>
            <a:ext cx="3841522" cy="4971387"/>
          </a:xfrm>
          <a:prstGeom prst="rect">
            <a:avLst/>
          </a:prstGeom>
          <a:noFill/>
          <a:ln w="9525" cap="flat" cmpd="sng">
            <a:solidFill>
              <a:schemeClr val="dk1"/>
            </a:solidFill>
            <a:prstDash val="solid"/>
            <a:round/>
            <a:headEnd type="none" w="sm" len="sm"/>
            <a:tailEnd type="none" w="sm" len="sm"/>
          </a:ln>
        </p:spPr>
      </p:pic>
      <p:sp>
        <p:nvSpPr>
          <p:cNvPr id="297" name="Google Shape;297;g2a6aa8e48f8_0_287"/>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sz="1600"/>
          </a:p>
          <a:p>
            <a:pPr marL="457200" lvl="0" indent="0" algn="l" rtl="0">
              <a:lnSpc>
                <a:spcPct val="115000"/>
              </a:lnSpc>
              <a:spcBef>
                <a:spcPts val="1000"/>
              </a:spcBef>
              <a:spcAft>
                <a:spcPts val="1000"/>
              </a:spcAft>
              <a:buSzPts val="1800"/>
              <a:buNone/>
            </a:pPr>
            <a:endParaRPr>
              <a:solidFill>
                <a:srgbClr val="434343"/>
              </a:solidFill>
            </a:endParaRPr>
          </a:p>
        </p:txBody>
      </p:sp>
      <p:cxnSp>
        <p:nvCxnSpPr>
          <p:cNvPr id="298" name="Google Shape;298;g2a6aa8e48f8_0_287"/>
          <p:cNvCxnSpPr>
            <a:stCxn id="299" idx="3"/>
          </p:cNvCxnSpPr>
          <p:nvPr/>
        </p:nvCxnSpPr>
        <p:spPr>
          <a:xfrm>
            <a:off x="3841855" y="3050330"/>
            <a:ext cx="311400" cy="0"/>
          </a:xfrm>
          <a:prstGeom prst="straightConnector1">
            <a:avLst/>
          </a:prstGeom>
          <a:noFill/>
          <a:ln w="38100" cap="flat" cmpd="sng">
            <a:solidFill>
              <a:srgbClr val="3B1A53"/>
            </a:solidFill>
            <a:prstDash val="solid"/>
            <a:round/>
            <a:headEnd type="none" w="sm" len="sm"/>
            <a:tailEnd type="none" w="sm" len="sm"/>
          </a:ln>
        </p:spPr>
      </p:cxnSp>
      <p:sp>
        <p:nvSpPr>
          <p:cNvPr id="300" name="Google Shape;300;g2a6aa8e48f8_0_287"/>
          <p:cNvSpPr txBox="1"/>
          <p:nvPr/>
        </p:nvSpPr>
        <p:spPr>
          <a:xfrm>
            <a:off x="4153225" y="221200"/>
            <a:ext cx="4865700" cy="4619700"/>
          </a:xfrm>
          <a:prstGeom prst="rect">
            <a:avLst/>
          </a:prstGeom>
          <a:solidFill>
            <a:schemeClr val="lt1"/>
          </a:solidFill>
          <a:ln w="38100" cap="flat" cmpd="sng">
            <a:solidFill>
              <a:srgbClr val="3B1A53"/>
            </a:solidFill>
            <a:prstDash val="solid"/>
            <a:round/>
            <a:headEnd type="none" w="sm" len="sm"/>
            <a:tailEnd type="none" w="sm" len="sm"/>
          </a:ln>
        </p:spPr>
        <p:txBody>
          <a:bodyPr spcFirstLastPara="1" wrap="square" lIns="91425" tIns="45700" rIns="91425" bIns="91425" anchor="t" anchorCtr="0">
            <a:noAutofit/>
          </a:bodyPr>
          <a:lstStyle/>
          <a:p>
            <a:pPr marL="0" marR="0" lvl="0" indent="0" algn="l" rtl="0">
              <a:lnSpc>
                <a:spcPct val="90000"/>
              </a:lnSpc>
              <a:spcBef>
                <a:spcPts val="750"/>
              </a:spcBef>
              <a:spcAft>
                <a:spcPts val="1000"/>
              </a:spcAft>
              <a:buClr>
                <a:srgbClr val="000000"/>
              </a:buClr>
              <a:buSzPts val="2300"/>
              <a:buFont typeface="Arial"/>
              <a:buNone/>
            </a:pPr>
            <a:r>
              <a:rPr lang="en" sz="2300" b="0" i="0" u="none" strike="noStrike" cap="none">
                <a:solidFill>
                  <a:schemeClr val="dk1"/>
                </a:solidFill>
                <a:latin typeface="Calibri"/>
                <a:ea typeface="Calibri"/>
                <a:cs typeface="Calibri"/>
                <a:sym typeface="Calibri"/>
              </a:rPr>
              <a:t>Each of these categories has three </a:t>
            </a:r>
            <a:r>
              <a:rPr lang="en" sz="2300" b="1" i="0" u="none" strike="noStrike" cap="none">
                <a:solidFill>
                  <a:schemeClr val="dk1"/>
                </a:solidFill>
                <a:latin typeface="Calibri"/>
                <a:ea typeface="Calibri"/>
                <a:cs typeface="Calibri"/>
                <a:sym typeface="Calibri"/>
              </a:rPr>
              <a:t>performance ratings </a:t>
            </a:r>
            <a:r>
              <a:rPr lang="en" sz="2300" b="0" i="0" u="none" strike="noStrike" cap="none">
                <a:solidFill>
                  <a:schemeClr val="dk1"/>
                </a:solidFill>
                <a:latin typeface="Calibri"/>
                <a:ea typeface="Calibri"/>
                <a:cs typeface="Calibri"/>
                <a:sym typeface="Calibri"/>
              </a:rPr>
              <a:t>that correspond to LEAP 2025:</a:t>
            </a:r>
            <a:endParaRPr sz="2300" b="0" i="0" u="none" strike="noStrike" cap="none">
              <a:solidFill>
                <a:srgbClr val="434343"/>
              </a:solidFill>
              <a:latin typeface="Calibri"/>
              <a:ea typeface="Calibri"/>
              <a:cs typeface="Calibri"/>
              <a:sym typeface="Calibri"/>
            </a:endParaRPr>
          </a:p>
        </p:txBody>
      </p:sp>
      <p:sp>
        <p:nvSpPr>
          <p:cNvPr id="299" name="Google Shape;299;g2a6aa8e48f8_0_287"/>
          <p:cNvSpPr/>
          <p:nvPr/>
        </p:nvSpPr>
        <p:spPr>
          <a:xfrm>
            <a:off x="2539855" y="1984730"/>
            <a:ext cx="1302000" cy="2131200"/>
          </a:xfrm>
          <a:prstGeom prst="rect">
            <a:avLst/>
          </a:prstGeom>
          <a:no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g2a6aa8e48f8_0_287"/>
          <p:cNvSpPr txBox="1">
            <a:spLocks noGrp="1"/>
          </p:cNvSpPr>
          <p:nvPr>
            <p:ph type="sldNum" idx="12"/>
          </p:nvPr>
        </p:nvSpPr>
        <p:spPr>
          <a:xfrm>
            <a:off x="8548658" y="44473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pic>
        <p:nvPicPr>
          <p:cNvPr id="302" name="Google Shape;302;g2a6aa8e48f8_0_287"/>
          <p:cNvPicPr preferRelativeResize="0"/>
          <p:nvPr/>
        </p:nvPicPr>
        <p:blipFill rotWithShape="1">
          <a:blip r:embed="rId4">
            <a:alphaModFix/>
          </a:blip>
          <a:srcRect/>
          <a:stretch/>
        </p:blipFill>
        <p:spPr>
          <a:xfrm>
            <a:off x="4408950" y="1260474"/>
            <a:ext cx="4499550" cy="3374663"/>
          </a:xfrm>
          <a:prstGeom prst="rect">
            <a:avLst/>
          </a:prstGeom>
          <a:noFill/>
          <a:ln>
            <a:noFill/>
          </a:ln>
        </p:spPr>
      </p:pic>
      <p:pic>
        <p:nvPicPr>
          <p:cNvPr id="303" name="Google Shape;303;g2a6aa8e48f8_0_287"/>
          <p:cNvPicPr preferRelativeResize="0"/>
          <p:nvPr/>
        </p:nvPicPr>
        <p:blipFill rotWithShape="1">
          <a:blip r:embed="rId5">
            <a:alphaModFix/>
          </a:blip>
          <a:srcRect/>
          <a:stretch/>
        </p:blipFill>
        <p:spPr>
          <a:xfrm>
            <a:off x="4408950" y="1260474"/>
            <a:ext cx="4499550" cy="3438692"/>
          </a:xfrm>
          <a:prstGeom prst="rect">
            <a:avLst/>
          </a:prstGeom>
          <a:noFill/>
          <a:ln>
            <a:noFill/>
          </a:ln>
        </p:spPr>
      </p:pic>
      <p:sp>
        <p:nvSpPr>
          <p:cNvPr id="304" name="Google Shape;304;g2a6aa8e48f8_0_287"/>
          <p:cNvSpPr txBox="1"/>
          <p:nvPr/>
        </p:nvSpPr>
        <p:spPr>
          <a:xfrm>
            <a:off x="4969050" y="1416775"/>
            <a:ext cx="3841500" cy="102870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000000"/>
                </a:solidFill>
                <a:latin typeface="Open Sans"/>
                <a:ea typeface="Open Sans"/>
                <a:cs typeface="Open Sans"/>
                <a:sym typeface="Open Sans"/>
              </a:rPr>
              <a:t>Weak</a:t>
            </a:r>
            <a:endParaRPr sz="21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Aligns to the level of rigor of the </a:t>
            </a:r>
            <a:r>
              <a:rPr lang="en" sz="1500" b="1" i="0" u="none" strike="noStrike" cap="none">
                <a:solidFill>
                  <a:srgbClr val="000000"/>
                </a:solidFill>
                <a:latin typeface="Open Sans"/>
                <a:ea typeface="Open Sans"/>
                <a:cs typeface="Open Sans"/>
                <a:sym typeface="Open Sans"/>
              </a:rPr>
              <a:t>Unsatisfactory</a:t>
            </a:r>
            <a:r>
              <a:rPr lang="en" sz="1500" b="1">
                <a:latin typeface="Open Sans"/>
                <a:ea typeface="Open Sans"/>
                <a:cs typeface="Open Sans"/>
                <a:sym typeface="Open Sans"/>
              </a:rPr>
              <a:t>/</a:t>
            </a:r>
            <a:r>
              <a:rPr lang="en" sz="1500" b="1" i="0" u="none" strike="noStrike" cap="none">
                <a:solidFill>
                  <a:srgbClr val="000000"/>
                </a:solidFill>
                <a:latin typeface="Open Sans"/>
                <a:ea typeface="Open Sans"/>
                <a:cs typeface="Open Sans"/>
                <a:sym typeface="Open Sans"/>
              </a:rPr>
              <a:t>Approaching Basic </a:t>
            </a:r>
            <a:r>
              <a:rPr lang="en" sz="1500" b="0" i="0" u="none" strike="noStrike" cap="none">
                <a:solidFill>
                  <a:srgbClr val="000000"/>
                </a:solidFill>
                <a:latin typeface="Open Sans"/>
                <a:ea typeface="Open Sans"/>
                <a:cs typeface="Open Sans"/>
                <a:sym typeface="Open Sans"/>
              </a:rPr>
              <a:t>achievement levels on LEAP 2025</a:t>
            </a:r>
            <a:endParaRPr sz="1500" b="0" i="0" u="none" strike="noStrike" cap="none">
              <a:solidFill>
                <a:srgbClr val="000000"/>
              </a:solidFill>
              <a:latin typeface="Open Sans"/>
              <a:ea typeface="Open Sans"/>
              <a:cs typeface="Open Sans"/>
              <a:sym typeface="Open Sans"/>
            </a:endParaRPr>
          </a:p>
        </p:txBody>
      </p:sp>
      <p:sp>
        <p:nvSpPr>
          <p:cNvPr id="305" name="Google Shape;305;g2a6aa8e48f8_0_287"/>
          <p:cNvSpPr txBox="1"/>
          <p:nvPr/>
        </p:nvSpPr>
        <p:spPr>
          <a:xfrm>
            <a:off x="4969050" y="2620100"/>
            <a:ext cx="3841500" cy="79770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000000"/>
                </a:solidFill>
                <a:latin typeface="Open Sans"/>
                <a:ea typeface="Open Sans"/>
                <a:cs typeface="Open Sans"/>
                <a:sym typeface="Open Sans"/>
              </a:rPr>
              <a:t>Moderate</a:t>
            </a:r>
            <a:endParaRPr sz="21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Aligns to the level of rigor of the </a:t>
            </a:r>
            <a:r>
              <a:rPr lang="en" sz="1500" b="1" i="0" u="none" strike="noStrike" cap="none">
                <a:solidFill>
                  <a:srgbClr val="000000"/>
                </a:solidFill>
                <a:latin typeface="Open Sans"/>
                <a:ea typeface="Open Sans"/>
                <a:cs typeface="Open Sans"/>
                <a:sym typeface="Open Sans"/>
              </a:rPr>
              <a:t>Basic </a:t>
            </a:r>
            <a:r>
              <a:rPr lang="en" sz="1500" b="0" i="0" u="none" strike="noStrike" cap="none">
                <a:solidFill>
                  <a:srgbClr val="000000"/>
                </a:solidFill>
                <a:latin typeface="Open Sans"/>
                <a:ea typeface="Open Sans"/>
                <a:cs typeface="Open Sans"/>
                <a:sym typeface="Open Sans"/>
              </a:rPr>
              <a:t>achievement level on LEAP 2025</a:t>
            </a:r>
            <a:endParaRPr sz="1500" b="0" i="0" u="none" strike="noStrike" cap="none">
              <a:solidFill>
                <a:srgbClr val="000000"/>
              </a:solidFill>
              <a:latin typeface="Open Sans"/>
              <a:ea typeface="Open Sans"/>
              <a:cs typeface="Open Sans"/>
              <a:sym typeface="Open Sans"/>
            </a:endParaRPr>
          </a:p>
        </p:txBody>
      </p:sp>
      <p:sp>
        <p:nvSpPr>
          <p:cNvPr id="306" name="Google Shape;306;g2a6aa8e48f8_0_287"/>
          <p:cNvSpPr txBox="1"/>
          <p:nvPr/>
        </p:nvSpPr>
        <p:spPr>
          <a:xfrm>
            <a:off x="4969050" y="3639612"/>
            <a:ext cx="3841500" cy="102870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000000"/>
                </a:solidFill>
                <a:latin typeface="Open Sans"/>
                <a:ea typeface="Open Sans"/>
                <a:cs typeface="Open Sans"/>
                <a:sym typeface="Open Sans"/>
              </a:rPr>
              <a:t>Strong</a:t>
            </a:r>
            <a:endParaRPr sz="21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Open Sans"/>
                <a:ea typeface="Open Sans"/>
                <a:cs typeface="Open Sans"/>
                <a:sym typeface="Open Sans"/>
              </a:rPr>
              <a:t>Aligns to the level of rigor of the </a:t>
            </a:r>
            <a:r>
              <a:rPr lang="en" sz="1500" b="1" i="0" u="none" strike="noStrike" cap="none">
                <a:solidFill>
                  <a:srgbClr val="000000"/>
                </a:solidFill>
                <a:latin typeface="Open Sans"/>
                <a:ea typeface="Open Sans"/>
                <a:cs typeface="Open Sans"/>
                <a:sym typeface="Open Sans"/>
              </a:rPr>
              <a:t>Mastery</a:t>
            </a:r>
            <a:r>
              <a:rPr lang="en" sz="1500">
                <a:latin typeface="Open Sans"/>
                <a:ea typeface="Open Sans"/>
                <a:cs typeface="Open Sans"/>
                <a:sym typeface="Open Sans"/>
              </a:rPr>
              <a:t>/</a:t>
            </a:r>
            <a:r>
              <a:rPr lang="en" sz="1500" b="0" i="0" u="none" strike="noStrike" cap="none">
                <a:solidFill>
                  <a:srgbClr val="000000"/>
                </a:solidFill>
                <a:latin typeface="Open Sans"/>
                <a:ea typeface="Open Sans"/>
                <a:cs typeface="Open Sans"/>
                <a:sym typeface="Open Sans"/>
              </a:rPr>
              <a:t> </a:t>
            </a:r>
            <a:r>
              <a:rPr lang="en" sz="1500" b="1" i="0" u="none" strike="noStrike" cap="none">
                <a:solidFill>
                  <a:srgbClr val="000000"/>
                </a:solidFill>
                <a:latin typeface="Open Sans"/>
                <a:ea typeface="Open Sans"/>
                <a:cs typeface="Open Sans"/>
                <a:sym typeface="Open Sans"/>
              </a:rPr>
              <a:t>Advanced</a:t>
            </a:r>
            <a:r>
              <a:rPr lang="en" sz="1500" b="0" i="0" u="none" strike="noStrike" cap="none">
                <a:solidFill>
                  <a:srgbClr val="000000"/>
                </a:solidFill>
                <a:latin typeface="Open Sans"/>
                <a:ea typeface="Open Sans"/>
                <a:cs typeface="Open Sans"/>
                <a:sym typeface="Open Sans"/>
              </a:rPr>
              <a:t> achievement levels on LEAP 2025 </a:t>
            </a:r>
            <a:endParaRPr sz="15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g29e2afb1d78_0_127"/>
          <p:cNvPicPr preferRelativeResize="0"/>
          <p:nvPr/>
        </p:nvPicPr>
        <p:blipFill rotWithShape="1">
          <a:blip r:embed="rId3">
            <a:alphaModFix/>
          </a:blip>
          <a:srcRect l="238" r="238"/>
          <a:stretch/>
        </p:blipFill>
        <p:spPr>
          <a:xfrm>
            <a:off x="116367" y="90086"/>
            <a:ext cx="3841525" cy="4993976"/>
          </a:xfrm>
          <a:prstGeom prst="rect">
            <a:avLst/>
          </a:prstGeom>
          <a:noFill/>
          <a:ln w="9525" cap="flat" cmpd="sng">
            <a:solidFill>
              <a:schemeClr val="dk1"/>
            </a:solidFill>
            <a:prstDash val="solid"/>
            <a:round/>
            <a:headEnd type="none" w="sm" len="sm"/>
            <a:tailEnd type="none" w="sm" len="sm"/>
          </a:ln>
        </p:spPr>
      </p:pic>
      <p:sp>
        <p:nvSpPr>
          <p:cNvPr id="312" name="Google Shape;312;g29e2afb1d78_0_12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15</a:t>
            </a:fld>
            <a:endParaRPr/>
          </a:p>
        </p:txBody>
      </p:sp>
      <p:sp>
        <p:nvSpPr>
          <p:cNvPr id="313" name="Google Shape;313;g29e2afb1d78_0_127"/>
          <p:cNvSpPr txBox="1">
            <a:spLocks noGrp="1"/>
          </p:cNvSpPr>
          <p:nvPr>
            <p:ph type="title"/>
          </p:nvPr>
        </p:nvSpPr>
        <p:spPr>
          <a:xfrm>
            <a:off x="4073875" y="152400"/>
            <a:ext cx="5070000" cy="513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000000"/>
                </a:solidFill>
                <a:latin typeface="Arial"/>
                <a:ea typeface="Arial"/>
                <a:cs typeface="Arial"/>
                <a:sym typeface="Arial"/>
              </a:rPr>
              <a:t>Overall Results</a:t>
            </a:r>
            <a:endParaRPr sz="2800" b="0" i="0" u="none" strike="noStrike" cap="none">
              <a:solidFill>
                <a:srgbClr val="000000"/>
              </a:solidFill>
              <a:latin typeface="Arial"/>
              <a:ea typeface="Arial"/>
              <a:cs typeface="Arial"/>
              <a:sym typeface="Arial"/>
            </a:endParaRPr>
          </a:p>
        </p:txBody>
      </p:sp>
      <p:sp>
        <p:nvSpPr>
          <p:cNvPr id="314" name="Google Shape;314;g29e2afb1d78_0_127"/>
          <p:cNvSpPr txBox="1"/>
          <p:nvPr/>
        </p:nvSpPr>
        <p:spPr>
          <a:xfrm>
            <a:off x="4221225" y="154734"/>
            <a:ext cx="4824300" cy="1249800"/>
          </a:xfrm>
          <a:prstGeom prst="rect">
            <a:avLst/>
          </a:prstGeom>
          <a:solidFill>
            <a:srgbClr val="FFFFFF"/>
          </a:solid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750"/>
              </a:spcBef>
              <a:spcAft>
                <a:spcPts val="1000"/>
              </a:spcAft>
              <a:buClr>
                <a:srgbClr val="3B1A53"/>
              </a:buClr>
              <a:buSzPts val="2300"/>
              <a:buFont typeface="Arial"/>
              <a:buNone/>
            </a:pPr>
            <a:r>
              <a:rPr lang="en" sz="2300" b="1">
                <a:solidFill>
                  <a:srgbClr val="3B1A53"/>
                </a:solidFill>
                <a:latin typeface="Calibri"/>
                <a:ea typeface="Calibri"/>
                <a:cs typeface="Calibri"/>
                <a:sym typeface="Calibri"/>
              </a:rPr>
              <a:t>22 Students </a:t>
            </a:r>
            <a:r>
              <a:rPr lang="en" sz="2300">
                <a:solidFill>
                  <a:srgbClr val="3B1A53"/>
                </a:solidFill>
                <a:latin typeface="Calibri"/>
                <a:ea typeface="Calibri"/>
                <a:cs typeface="Calibri"/>
                <a:sym typeface="Calibri"/>
              </a:rPr>
              <a:t>with scores in this class</a:t>
            </a:r>
            <a:endParaRPr sz="2300" i="0" u="none" strike="noStrike" cap="none">
              <a:solidFill>
                <a:srgbClr val="3B1A53"/>
              </a:solidFill>
              <a:latin typeface="Calibri"/>
              <a:ea typeface="Calibri"/>
              <a:cs typeface="Calibri"/>
              <a:sym typeface="Calibri"/>
            </a:endParaRPr>
          </a:p>
        </p:txBody>
      </p:sp>
      <p:sp>
        <p:nvSpPr>
          <p:cNvPr id="315" name="Google Shape;315;g29e2afb1d78_0_127"/>
          <p:cNvSpPr/>
          <p:nvPr/>
        </p:nvSpPr>
        <p:spPr>
          <a:xfrm>
            <a:off x="914250" y="599297"/>
            <a:ext cx="852000" cy="180300"/>
          </a:xfrm>
          <a:prstGeom prst="rect">
            <a:avLst/>
          </a:prstGeom>
          <a:no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Public Sans"/>
              <a:ea typeface="Public Sans"/>
              <a:cs typeface="Public Sans"/>
              <a:sym typeface="Public Sans"/>
            </a:endParaRPr>
          </a:p>
        </p:txBody>
      </p:sp>
      <p:cxnSp>
        <p:nvCxnSpPr>
          <p:cNvPr id="316" name="Google Shape;316;g29e2afb1d78_0_127"/>
          <p:cNvCxnSpPr>
            <a:stCxn id="315" idx="3"/>
            <a:endCxn id="314" idx="1"/>
          </p:cNvCxnSpPr>
          <p:nvPr/>
        </p:nvCxnSpPr>
        <p:spPr>
          <a:xfrm>
            <a:off x="1766250" y="689447"/>
            <a:ext cx="2454900" cy="90300"/>
          </a:xfrm>
          <a:prstGeom prst="bentConnector3">
            <a:avLst>
              <a:gd name="adj1" fmla="val 50002"/>
            </a:avLst>
          </a:prstGeom>
          <a:noFill/>
          <a:ln w="38100" cap="flat" cmpd="sng">
            <a:solidFill>
              <a:srgbClr val="3B1A53"/>
            </a:solidFill>
            <a:prstDash val="solid"/>
            <a:round/>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g29e2afb1d78_0_143"/>
          <p:cNvPicPr preferRelativeResize="0"/>
          <p:nvPr/>
        </p:nvPicPr>
        <p:blipFill rotWithShape="1">
          <a:blip r:embed="rId3">
            <a:alphaModFix/>
          </a:blip>
          <a:srcRect l="238" r="238"/>
          <a:stretch/>
        </p:blipFill>
        <p:spPr>
          <a:xfrm>
            <a:off x="116367" y="90086"/>
            <a:ext cx="3841525" cy="4993976"/>
          </a:xfrm>
          <a:prstGeom prst="rect">
            <a:avLst/>
          </a:prstGeom>
          <a:noFill/>
          <a:ln w="9525" cap="flat" cmpd="sng">
            <a:solidFill>
              <a:schemeClr val="dk1"/>
            </a:solidFill>
            <a:prstDash val="solid"/>
            <a:round/>
            <a:headEnd type="none" w="sm" len="sm"/>
            <a:tailEnd type="none" w="sm" len="sm"/>
          </a:ln>
        </p:spPr>
      </p:pic>
      <p:sp>
        <p:nvSpPr>
          <p:cNvPr id="322" name="Google Shape;322;g29e2afb1d78_0_14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16</a:t>
            </a:fld>
            <a:endParaRPr/>
          </a:p>
        </p:txBody>
      </p:sp>
      <p:sp>
        <p:nvSpPr>
          <p:cNvPr id="323" name="Google Shape;323;g29e2afb1d78_0_143"/>
          <p:cNvSpPr txBox="1">
            <a:spLocks noGrp="1"/>
          </p:cNvSpPr>
          <p:nvPr>
            <p:ph type="body" idx="1"/>
          </p:nvPr>
        </p:nvSpPr>
        <p:spPr>
          <a:xfrm>
            <a:off x="5079325" y="1717775"/>
            <a:ext cx="4114800" cy="170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lt1"/>
              </a:buClr>
              <a:buSzPts val="1200"/>
              <a:buFont typeface="Arial"/>
              <a:buNone/>
            </a:pPr>
            <a:r>
              <a:rPr lang="en" sz="2300" b="0" i="1" u="none" strike="noStrike" cap="none">
                <a:solidFill>
                  <a:schemeClr val="dk1"/>
                </a:solidFill>
                <a:latin typeface="Arial"/>
                <a:ea typeface="Arial"/>
                <a:cs typeface="Arial"/>
                <a:sym typeface="Arial"/>
              </a:rPr>
              <a:t>Pause the video</a:t>
            </a:r>
            <a:r>
              <a:rPr lang="en" sz="2300" b="0" i="0" u="none" strike="noStrike" cap="none">
                <a:solidFill>
                  <a:schemeClr val="dk1"/>
                </a:solidFill>
                <a:latin typeface="Arial"/>
                <a:ea typeface="Arial"/>
                <a:cs typeface="Arial"/>
                <a:sym typeface="Arial"/>
              </a:rPr>
              <a:t>: Describe how the </a:t>
            </a:r>
            <a:r>
              <a:rPr lang="en" sz="2300"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2</a:t>
            </a:r>
            <a:r>
              <a:rPr lang="en" sz="2300">
                <a:solidFill>
                  <a:schemeClr val="dk1"/>
                </a:solidFill>
              </a:rPr>
              <a:t>2</a:t>
            </a:r>
            <a:r>
              <a:rPr lang="en" sz="2300" b="0" i="0" u="none" strike="noStrike" cap="none">
                <a:solidFill>
                  <a:schemeClr val="dk1"/>
                </a:solidFill>
                <a:latin typeface="Arial"/>
                <a:ea typeface="Arial"/>
                <a:cs typeface="Arial"/>
                <a:sym typeface="Arial"/>
              </a:rPr>
              <a:t> students performed on each section of the assessment.</a:t>
            </a:r>
            <a:r>
              <a:rPr lang="en" sz="2800" b="0" i="0" u="none" strike="noStrike" cap="none">
                <a:solidFill>
                  <a:schemeClr val="dk1"/>
                </a:solidFill>
                <a:latin typeface="Arial"/>
                <a:ea typeface="Arial"/>
                <a:cs typeface="Arial"/>
                <a:sym typeface="Arial"/>
              </a:rPr>
              <a:t>  </a:t>
            </a:r>
            <a:endParaRPr sz="2800" b="0" i="0" u="none" strike="noStrike" cap="none">
              <a:solidFill>
                <a:schemeClr val="dk1"/>
              </a:solidFill>
              <a:latin typeface="Arial"/>
              <a:ea typeface="Arial"/>
              <a:cs typeface="Arial"/>
              <a:sym typeface="Arial"/>
            </a:endParaRPr>
          </a:p>
          <a:p>
            <a:pPr marL="457200" marR="0" lvl="0" indent="0" algn="l" rtl="0">
              <a:lnSpc>
                <a:spcPct val="115000"/>
              </a:lnSpc>
              <a:spcBef>
                <a:spcPts val="1000"/>
              </a:spcBef>
              <a:spcAft>
                <a:spcPts val="1000"/>
              </a:spcAft>
              <a:buClr>
                <a:schemeClr val="lt1"/>
              </a:buClr>
              <a:buSzPts val="1200"/>
              <a:buFont typeface="Arial"/>
              <a:buNone/>
            </a:pPr>
            <a:endParaRPr sz="1200" b="0" i="0" u="none" strike="noStrike" cap="none">
              <a:solidFill>
                <a:schemeClr val="dk1"/>
              </a:solidFill>
              <a:latin typeface="Arial"/>
              <a:ea typeface="Arial"/>
              <a:cs typeface="Arial"/>
              <a:sym typeface="Arial"/>
            </a:endParaRPr>
          </a:p>
        </p:txBody>
      </p:sp>
      <p:sp>
        <p:nvSpPr>
          <p:cNvPr id="324" name="Google Shape;324;g29e2afb1d78_0_143"/>
          <p:cNvSpPr txBox="1">
            <a:spLocks noGrp="1"/>
          </p:cNvSpPr>
          <p:nvPr>
            <p:ph type="title"/>
          </p:nvPr>
        </p:nvSpPr>
        <p:spPr>
          <a:xfrm>
            <a:off x="4073875" y="210825"/>
            <a:ext cx="5070000" cy="513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1" i="0" u="none" strike="noStrike" cap="none">
                <a:solidFill>
                  <a:srgbClr val="3B1A53"/>
                </a:solidFill>
              </a:rPr>
              <a:t>Overall Results</a:t>
            </a:r>
            <a:endParaRPr sz="2800" b="1" i="0" u="none" strike="noStrike" cap="none">
              <a:solidFill>
                <a:srgbClr val="3B1A53"/>
              </a:solidFill>
            </a:endParaRPr>
          </a:p>
        </p:txBody>
      </p:sp>
      <p:pic>
        <p:nvPicPr>
          <p:cNvPr id="325" name="Google Shape;325;g29e2afb1d78_0_143"/>
          <p:cNvPicPr preferRelativeResize="0"/>
          <p:nvPr/>
        </p:nvPicPr>
        <p:blipFill>
          <a:blip r:embed="rId4">
            <a:alphaModFix/>
          </a:blip>
          <a:stretch>
            <a:fillRect/>
          </a:stretch>
        </p:blipFill>
        <p:spPr>
          <a:xfrm>
            <a:off x="4045375" y="1853863"/>
            <a:ext cx="946475" cy="946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9e2afb1d78_0_15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
        <p:nvSpPr>
          <p:cNvPr id="331" name="Google Shape;331;g29e2afb1d78_0_150"/>
          <p:cNvSpPr txBox="1">
            <a:spLocks noGrp="1"/>
          </p:cNvSpPr>
          <p:nvPr>
            <p:ph type="body" idx="1"/>
          </p:nvPr>
        </p:nvSpPr>
        <p:spPr>
          <a:xfrm>
            <a:off x="3957900" y="2325825"/>
            <a:ext cx="5300100" cy="2386800"/>
          </a:xfrm>
          <a:prstGeom prst="rect">
            <a:avLst/>
          </a:prstGeom>
          <a:noFill/>
          <a:ln>
            <a:noFill/>
          </a:ln>
        </p:spPr>
        <p:txBody>
          <a:bodyPr spcFirstLastPara="1" wrap="square" lIns="91425" tIns="91425" rIns="91425" bIns="91425" anchor="ctr" anchorCtr="0">
            <a:noAutofit/>
          </a:bodyPr>
          <a:lstStyle/>
          <a:p>
            <a:pPr marL="457200" marR="0" lvl="0" indent="0" algn="l" rtl="0">
              <a:lnSpc>
                <a:spcPct val="115000"/>
              </a:lnSpc>
              <a:spcBef>
                <a:spcPts val="0"/>
              </a:spcBef>
              <a:spcAft>
                <a:spcPts val="0"/>
              </a:spcAft>
              <a:buClr>
                <a:schemeClr val="lt1"/>
              </a:buClr>
              <a:buSzPts val="1200"/>
              <a:buFont typeface="Arial"/>
              <a:buNone/>
            </a:pPr>
            <a:r>
              <a:rPr lang="en" sz="2300" b="0" i="0" u="none" strike="noStrike" cap="none">
                <a:latin typeface="Arial"/>
                <a:ea typeface="Arial"/>
                <a:cs typeface="Arial"/>
                <a:sym typeface="Arial"/>
              </a:rPr>
              <a:t>You might have noticed: </a:t>
            </a:r>
            <a:endParaRPr sz="2300" b="0" i="0" u="none" strike="noStrike" cap="none">
              <a:latin typeface="Arial"/>
              <a:ea typeface="Arial"/>
              <a:cs typeface="Arial"/>
              <a:sym typeface="Arial"/>
            </a:endParaRPr>
          </a:p>
          <a:p>
            <a:pPr marL="914400" marR="0" lvl="1" indent="-368300" algn="l" rtl="0">
              <a:lnSpc>
                <a:spcPct val="115000"/>
              </a:lnSpc>
              <a:spcBef>
                <a:spcPts val="1000"/>
              </a:spcBef>
              <a:spcAft>
                <a:spcPts val="0"/>
              </a:spcAft>
              <a:buClr>
                <a:srgbClr val="000000"/>
              </a:buClr>
              <a:buSzPts val="2200"/>
              <a:buFont typeface="Arial"/>
              <a:buChar char="○"/>
            </a:pPr>
            <a:r>
              <a:rPr lang="en" sz="2200"/>
              <a:t>8 </a:t>
            </a:r>
            <a:r>
              <a:rPr lang="en" sz="2200" b="0" i="0" u="none" strike="noStrike" cap="none">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students scored </a:t>
            </a:r>
            <a:r>
              <a:rPr lang="en" sz="2200" b="1" i="0" u="none" strike="noStrike" cap="none">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We</a:t>
            </a:r>
            <a:r>
              <a:rPr lang="en" sz="2200" b="1"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ak</a:t>
            </a:r>
            <a:r>
              <a:rPr lang="en" sz="22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 in Knowledge  </a:t>
            </a:r>
            <a:endParaRPr sz="22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endParaRPr>
          </a:p>
          <a:p>
            <a:pPr marL="914400" marR="0" lvl="1" indent="-368300" algn="l" rtl="0">
              <a:lnSpc>
                <a:spcPct val="115000"/>
              </a:lnSpc>
              <a:spcBef>
                <a:spcPts val="0"/>
              </a:spcBef>
              <a:spcAft>
                <a:spcPts val="0"/>
              </a:spcAft>
              <a:buClr>
                <a:srgbClr val="000000"/>
              </a:buClr>
              <a:buSzPts val="2200"/>
              <a:buFont typeface="Arial"/>
              <a:buChar char="○"/>
            </a:pPr>
            <a:r>
              <a:rPr lang="en"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2 </a:t>
            </a:r>
            <a:r>
              <a:rPr lang="en" sz="22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students scored </a:t>
            </a:r>
            <a:r>
              <a:rPr lang="en" sz="2200" b="1"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Moderate </a:t>
            </a:r>
            <a:r>
              <a:rPr lang="en" sz="22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in Knowledge, and </a:t>
            </a:r>
            <a:endParaRPr sz="22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endParaRPr>
          </a:p>
          <a:p>
            <a:pPr marL="914400" marR="0" lvl="1" indent="-336550" algn="l" rtl="0">
              <a:lnSpc>
                <a:spcPct val="115000"/>
              </a:lnSpc>
              <a:spcBef>
                <a:spcPts val="0"/>
              </a:spcBef>
              <a:spcAft>
                <a:spcPts val="0"/>
              </a:spcAft>
              <a:buClr>
                <a:srgbClr val="000000"/>
              </a:buClr>
              <a:buSzPts val="1700"/>
              <a:buFont typeface="Arial"/>
              <a:buChar char="○"/>
            </a:pPr>
            <a:r>
              <a:rPr lang="en"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12</a:t>
            </a:r>
            <a:r>
              <a:rPr lang="en" sz="22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
                  </a:ext>
                </a:extLst>
              </a:rPr>
              <a:t> students scored </a:t>
            </a:r>
            <a:r>
              <a:rPr lang="en" sz="2200" b="1"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Strong </a:t>
            </a:r>
            <a:r>
              <a:rPr lang="en" sz="22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
                  </a:ext>
                </a:extLst>
              </a:rPr>
              <a:t>in Knowledge</a:t>
            </a:r>
            <a:r>
              <a:rPr lang="en" sz="1700" b="0" i="0" u="none" strike="noStrike" cap="none">
                <a:solidFill>
                  <a:srgbClr val="000000"/>
                </a:solidFill>
                <a:latin typeface="Arial"/>
                <a:ea typeface="Arial"/>
                <a:cs typeface="Arial"/>
                <a:sym typeface="Arial"/>
              </a:rPr>
              <a:t> </a:t>
            </a:r>
            <a:endParaRPr sz="1700" b="0" i="0" u="none" strike="noStrike" cap="none">
              <a:solidFill>
                <a:srgbClr val="000000"/>
              </a:solidFill>
              <a:latin typeface="Arial"/>
              <a:ea typeface="Arial"/>
              <a:cs typeface="Arial"/>
              <a:sym typeface="Arial"/>
            </a:endParaRPr>
          </a:p>
          <a:p>
            <a:pPr marL="457200" marR="0" lvl="0" indent="0" algn="l" rtl="0">
              <a:lnSpc>
                <a:spcPct val="115000"/>
              </a:lnSpc>
              <a:spcBef>
                <a:spcPts val="1000"/>
              </a:spcBef>
              <a:spcAft>
                <a:spcPts val="1000"/>
              </a:spcAft>
              <a:buClr>
                <a:schemeClr val="lt1"/>
              </a:buClr>
              <a:buSzPts val="1200"/>
              <a:buFont typeface="Arial"/>
              <a:buNone/>
            </a:pPr>
            <a:endParaRPr sz="1200" b="0" i="0" u="none" strike="noStrike" cap="none">
              <a:solidFill>
                <a:srgbClr val="434343"/>
              </a:solidFill>
              <a:latin typeface="Arial"/>
              <a:ea typeface="Arial"/>
              <a:cs typeface="Arial"/>
              <a:sym typeface="Arial"/>
            </a:endParaRPr>
          </a:p>
        </p:txBody>
      </p:sp>
      <p:sp>
        <p:nvSpPr>
          <p:cNvPr id="332" name="Google Shape;332;g29e2afb1d78_0_150"/>
          <p:cNvSpPr txBox="1">
            <a:spLocks noGrp="1"/>
          </p:cNvSpPr>
          <p:nvPr>
            <p:ph type="title"/>
          </p:nvPr>
        </p:nvSpPr>
        <p:spPr>
          <a:xfrm>
            <a:off x="4073875" y="210825"/>
            <a:ext cx="5070000" cy="513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000000"/>
                </a:solidFill>
                <a:latin typeface="Arial"/>
                <a:ea typeface="Arial"/>
                <a:cs typeface="Arial"/>
                <a:sym typeface="Arial"/>
              </a:rPr>
              <a:t>Overall Results</a:t>
            </a:r>
            <a:endParaRPr sz="2800" b="0" i="0" u="none" strike="noStrike" cap="none">
              <a:solidFill>
                <a:srgbClr val="000000"/>
              </a:solidFill>
              <a:latin typeface="Arial"/>
              <a:ea typeface="Arial"/>
              <a:cs typeface="Arial"/>
              <a:sym typeface="Arial"/>
            </a:endParaRPr>
          </a:p>
        </p:txBody>
      </p:sp>
      <p:pic>
        <p:nvPicPr>
          <p:cNvPr id="333" name="Google Shape;333;g29e2afb1d78_0_150"/>
          <p:cNvPicPr preferRelativeResize="0"/>
          <p:nvPr/>
        </p:nvPicPr>
        <p:blipFill rotWithShape="1">
          <a:blip r:embed="rId3">
            <a:alphaModFix/>
          </a:blip>
          <a:srcRect/>
          <a:stretch/>
        </p:blipFill>
        <p:spPr>
          <a:xfrm>
            <a:off x="4467575" y="58425"/>
            <a:ext cx="4282601" cy="1765525"/>
          </a:xfrm>
          <a:prstGeom prst="rect">
            <a:avLst/>
          </a:prstGeom>
          <a:noFill/>
          <a:ln w="38100" cap="flat" cmpd="sng">
            <a:solidFill>
              <a:srgbClr val="3B1A53"/>
            </a:solidFill>
            <a:prstDash val="solid"/>
            <a:round/>
            <a:headEnd type="none" w="sm" len="sm"/>
            <a:tailEnd type="none" w="sm" len="sm"/>
          </a:ln>
        </p:spPr>
      </p:pic>
      <p:pic>
        <p:nvPicPr>
          <p:cNvPr id="334" name="Google Shape;334;g29e2afb1d78_0_150"/>
          <p:cNvPicPr preferRelativeResize="0"/>
          <p:nvPr/>
        </p:nvPicPr>
        <p:blipFill rotWithShape="1">
          <a:blip r:embed="rId4">
            <a:alphaModFix/>
          </a:blip>
          <a:srcRect l="238" r="238"/>
          <a:stretch/>
        </p:blipFill>
        <p:spPr>
          <a:xfrm>
            <a:off x="116367" y="90086"/>
            <a:ext cx="3841525" cy="499397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2a8878fcc13_1_2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
        <p:nvSpPr>
          <p:cNvPr id="340" name="Google Shape;340;g2a8878fcc13_1_20"/>
          <p:cNvSpPr txBox="1">
            <a:spLocks noGrp="1"/>
          </p:cNvSpPr>
          <p:nvPr>
            <p:ph type="body" idx="4294967295"/>
          </p:nvPr>
        </p:nvSpPr>
        <p:spPr>
          <a:xfrm>
            <a:off x="311700" y="5605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The new 2023-24 classroom score report is made up of four sections.</a:t>
            </a:r>
            <a:endParaRPr sz="1800" b="0" i="0" u="none" strike="noStrike" cap="none">
              <a:solidFill>
                <a:srgbClr val="000000"/>
              </a:solidFill>
              <a:latin typeface="Arial"/>
              <a:ea typeface="Arial"/>
              <a:cs typeface="Arial"/>
              <a:sym typeface="Arial"/>
            </a:endParaRPr>
          </a:p>
        </p:txBody>
      </p:sp>
      <p:sp>
        <p:nvSpPr>
          <p:cNvPr id="341" name="Google Shape;341;g2a8878fcc13_1_20"/>
          <p:cNvSpPr txBox="1"/>
          <p:nvPr/>
        </p:nvSpPr>
        <p:spPr>
          <a:xfrm>
            <a:off x="447300" y="4167275"/>
            <a:ext cx="162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Overall Results</a:t>
            </a:r>
            <a:endParaRPr sz="1400" b="1" i="0" u="none" strike="noStrike" cap="none">
              <a:solidFill>
                <a:srgbClr val="000000"/>
              </a:solidFill>
              <a:latin typeface="Arial"/>
              <a:ea typeface="Arial"/>
              <a:cs typeface="Arial"/>
              <a:sym typeface="Arial"/>
            </a:endParaRPr>
          </a:p>
        </p:txBody>
      </p:sp>
      <p:sp>
        <p:nvSpPr>
          <p:cNvPr id="342" name="Google Shape;342;g2a8878fcc13_1_20"/>
          <p:cNvSpPr txBox="1"/>
          <p:nvPr/>
        </p:nvSpPr>
        <p:spPr>
          <a:xfrm>
            <a:off x="2398813" y="4167275"/>
            <a:ext cx="21732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Grouped Roster</a:t>
            </a:r>
            <a:endParaRPr sz="1400" b="1" i="0" u="none" strike="noStrike" cap="none">
              <a:solidFill>
                <a:srgbClr val="000000"/>
              </a:solidFill>
              <a:latin typeface="Arial"/>
              <a:ea typeface="Arial"/>
              <a:cs typeface="Arial"/>
              <a:sym typeface="Arial"/>
            </a:endParaRPr>
          </a:p>
        </p:txBody>
      </p:sp>
      <p:sp>
        <p:nvSpPr>
          <p:cNvPr id="343" name="Google Shape;343;g2a8878fcc13_1_20"/>
          <p:cNvSpPr txBox="1"/>
          <p:nvPr/>
        </p:nvSpPr>
        <p:spPr>
          <a:xfrm>
            <a:off x="4779800" y="4167275"/>
            <a:ext cx="1989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Classroom Profiles</a:t>
            </a:r>
            <a:endParaRPr sz="1400" b="1" i="0" u="none" strike="noStrike" cap="none">
              <a:solidFill>
                <a:srgbClr val="000000"/>
              </a:solidFill>
              <a:latin typeface="Arial"/>
              <a:ea typeface="Arial"/>
              <a:cs typeface="Arial"/>
              <a:sym typeface="Arial"/>
            </a:endParaRPr>
          </a:p>
        </p:txBody>
      </p:sp>
      <p:sp>
        <p:nvSpPr>
          <p:cNvPr id="344" name="Google Shape;344;g2a8878fcc13_1_20"/>
          <p:cNvSpPr txBox="1"/>
          <p:nvPr/>
        </p:nvSpPr>
        <p:spPr>
          <a:xfrm>
            <a:off x="7257075" y="4167275"/>
            <a:ext cx="132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Comparisons</a:t>
            </a:r>
            <a:endParaRPr sz="1400" b="1" i="0" u="none" strike="noStrike" cap="none">
              <a:solidFill>
                <a:srgbClr val="000000"/>
              </a:solidFill>
              <a:latin typeface="Arial"/>
              <a:ea typeface="Arial"/>
              <a:cs typeface="Arial"/>
              <a:sym typeface="Arial"/>
            </a:endParaRPr>
          </a:p>
        </p:txBody>
      </p:sp>
      <p:pic>
        <p:nvPicPr>
          <p:cNvPr id="345" name="Google Shape;345;g2a8878fcc13_1_20"/>
          <p:cNvPicPr preferRelativeResize="0"/>
          <p:nvPr/>
        </p:nvPicPr>
        <p:blipFill rotWithShape="1">
          <a:blip r:embed="rId3">
            <a:alphaModFix/>
          </a:blip>
          <a:srcRect l="9" r="19"/>
          <a:stretch/>
        </p:blipFill>
        <p:spPr>
          <a:xfrm>
            <a:off x="447293" y="1557667"/>
            <a:ext cx="1408177" cy="1822346"/>
          </a:xfrm>
          <a:prstGeom prst="rect">
            <a:avLst/>
          </a:prstGeom>
          <a:noFill/>
          <a:ln w="9525" cap="flat" cmpd="sng">
            <a:solidFill>
              <a:schemeClr val="dk1"/>
            </a:solidFill>
            <a:prstDash val="solid"/>
            <a:round/>
            <a:headEnd type="none" w="sm" len="sm"/>
            <a:tailEnd type="none" w="sm" len="sm"/>
          </a:ln>
        </p:spPr>
      </p:pic>
      <p:pic>
        <p:nvPicPr>
          <p:cNvPr id="346" name="Google Shape;346;g2a8878fcc13_1_20"/>
          <p:cNvPicPr preferRelativeResize="0"/>
          <p:nvPr/>
        </p:nvPicPr>
        <p:blipFill rotWithShape="1">
          <a:blip r:embed="rId4">
            <a:alphaModFix/>
          </a:blip>
          <a:srcRect/>
          <a:stretch/>
        </p:blipFill>
        <p:spPr>
          <a:xfrm>
            <a:off x="2344621" y="1120308"/>
            <a:ext cx="1404655" cy="1809526"/>
          </a:xfrm>
          <a:prstGeom prst="rect">
            <a:avLst/>
          </a:prstGeom>
          <a:noFill/>
          <a:ln w="9525" cap="flat" cmpd="sng">
            <a:solidFill>
              <a:schemeClr val="dk1"/>
            </a:solidFill>
            <a:prstDash val="solid"/>
            <a:round/>
            <a:headEnd type="none" w="sm" len="sm"/>
            <a:tailEnd type="none" w="sm" len="sm"/>
          </a:ln>
        </p:spPr>
      </p:pic>
      <p:pic>
        <p:nvPicPr>
          <p:cNvPr id="347" name="Google Shape;347;g2a8878fcc13_1_20"/>
          <p:cNvPicPr preferRelativeResize="0"/>
          <p:nvPr/>
        </p:nvPicPr>
        <p:blipFill rotWithShape="1">
          <a:blip r:embed="rId5">
            <a:alphaModFix/>
          </a:blip>
          <a:srcRect/>
          <a:stretch/>
        </p:blipFill>
        <p:spPr>
          <a:xfrm>
            <a:off x="2517301" y="1411233"/>
            <a:ext cx="1404655" cy="1809526"/>
          </a:xfrm>
          <a:prstGeom prst="rect">
            <a:avLst/>
          </a:prstGeom>
          <a:noFill/>
          <a:ln w="9525" cap="flat" cmpd="sng">
            <a:solidFill>
              <a:schemeClr val="dk1"/>
            </a:solidFill>
            <a:prstDash val="solid"/>
            <a:round/>
            <a:headEnd type="none" w="sm" len="sm"/>
            <a:tailEnd type="none" w="sm" len="sm"/>
          </a:ln>
        </p:spPr>
      </p:pic>
      <p:pic>
        <p:nvPicPr>
          <p:cNvPr id="348" name="Google Shape;348;g2a8878fcc13_1_20"/>
          <p:cNvPicPr preferRelativeResize="0"/>
          <p:nvPr/>
        </p:nvPicPr>
        <p:blipFill rotWithShape="1">
          <a:blip r:embed="rId6">
            <a:alphaModFix/>
          </a:blip>
          <a:srcRect/>
          <a:stretch/>
        </p:blipFill>
        <p:spPr>
          <a:xfrm>
            <a:off x="2684294" y="1710958"/>
            <a:ext cx="1404655" cy="1809526"/>
          </a:xfrm>
          <a:prstGeom prst="rect">
            <a:avLst/>
          </a:prstGeom>
          <a:noFill/>
          <a:ln w="9525" cap="flat" cmpd="sng">
            <a:solidFill>
              <a:schemeClr val="dk1"/>
            </a:solidFill>
            <a:prstDash val="solid"/>
            <a:round/>
            <a:headEnd type="none" w="sm" len="sm"/>
            <a:tailEnd type="none" w="sm" len="sm"/>
          </a:ln>
        </p:spPr>
      </p:pic>
      <p:pic>
        <p:nvPicPr>
          <p:cNvPr id="349" name="Google Shape;349;g2a8878fcc13_1_20"/>
          <p:cNvPicPr preferRelativeResize="0"/>
          <p:nvPr/>
        </p:nvPicPr>
        <p:blipFill rotWithShape="1">
          <a:blip r:embed="rId7">
            <a:alphaModFix/>
          </a:blip>
          <a:srcRect/>
          <a:stretch/>
        </p:blipFill>
        <p:spPr>
          <a:xfrm>
            <a:off x="2848203" y="2053036"/>
            <a:ext cx="1404655" cy="1809526"/>
          </a:xfrm>
          <a:prstGeom prst="rect">
            <a:avLst/>
          </a:prstGeom>
          <a:noFill/>
          <a:ln w="9525" cap="flat" cmpd="sng">
            <a:solidFill>
              <a:schemeClr val="dk1"/>
            </a:solidFill>
            <a:prstDash val="solid"/>
            <a:round/>
            <a:headEnd type="none" w="sm" len="sm"/>
            <a:tailEnd type="none" w="sm" len="sm"/>
          </a:ln>
        </p:spPr>
      </p:pic>
      <p:pic>
        <p:nvPicPr>
          <p:cNvPr id="350" name="Google Shape;350;g2a8878fcc13_1_20"/>
          <p:cNvPicPr preferRelativeResize="0"/>
          <p:nvPr/>
        </p:nvPicPr>
        <p:blipFill rotWithShape="1">
          <a:blip r:embed="rId8">
            <a:alphaModFix/>
          </a:blip>
          <a:srcRect l="9" r="19"/>
          <a:stretch/>
        </p:blipFill>
        <p:spPr>
          <a:xfrm>
            <a:off x="3008649" y="2359432"/>
            <a:ext cx="1398268" cy="1809526"/>
          </a:xfrm>
          <a:prstGeom prst="rect">
            <a:avLst/>
          </a:prstGeom>
          <a:noFill/>
          <a:ln w="9525" cap="flat" cmpd="sng">
            <a:solidFill>
              <a:schemeClr val="dk1"/>
            </a:solidFill>
            <a:prstDash val="solid"/>
            <a:round/>
            <a:headEnd type="none" w="sm" len="sm"/>
            <a:tailEnd type="none" w="sm" len="sm"/>
          </a:ln>
        </p:spPr>
      </p:pic>
      <p:pic>
        <p:nvPicPr>
          <p:cNvPr id="351" name="Google Shape;351;g2a8878fcc13_1_20"/>
          <p:cNvPicPr preferRelativeResize="0"/>
          <p:nvPr/>
        </p:nvPicPr>
        <p:blipFill rotWithShape="1">
          <a:blip r:embed="rId9">
            <a:alphaModFix/>
          </a:blip>
          <a:srcRect l="9" r="19"/>
          <a:stretch/>
        </p:blipFill>
        <p:spPr>
          <a:xfrm>
            <a:off x="5055053" y="1564133"/>
            <a:ext cx="1398181" cy="1809413"/>
          </a:xfrm>
          <a:prstGeom prst="rect">
            <a:avLst/>
          </a:prstGeom>
          <a:noFill/>
          <a:ln w="9525" cap="flat" cmpd="sng">
            <a:solidFill>
              <a:schemeClr val="dk1"/>
            </a:solidFill>
            <a:prstDash val="solid"/>
            <a:round/>
            <a:headEnd type="none" w="sm" len="sm"/>
            <a:tailEnd type="none" w="sm" len="sm"/>
          </a:ln>
        </p:spPr>
      </p:pic>
      <p:pic>
        <p:nvPicPr>
          <p:cNvPr id="352" name="Google Shape;352;g2a8878fcc13_1_20"/>
          <p:cNvPicPr preferRelativeResize="0"/>
          <p:nvPr/>
        </p:nvPicPr>
        <p:blipFill rotWithShape="1">
          <a:blip r:embed="rId10">
            <a:alphaModFix/>
          </a:blip>
          <a:srcRect l="9" r="19"/>
          <a:stretch/>
        </p:blipFill>
        <p:spPr>
          <a:xfrm>
            <a:off x="7257508" y="1553525"/>
            <a:ext cx="1398181" cy="1809413"/>
          </a:xfrm>
          <a:prstGeom prst="rect">
            <a:avLst/>
          </a:prstGeom>
          <a:noFill/>
          <a:ln w="9525" cap="flat" cmpd="sng">
            <a:solidFill>
              <a:schemeClr val="dk1"/>
            </a:solidFill>
            <a:prstDash val="solid"/>
            <a:round/>
            <a:headEnd type="none" w="sm" len="sm"/>
            <a:tailEnd type="none" w="sm" len="sm"/>
          </a:ln>
        </p:spPr>
      </p:pic>
      <p:sp>
        <p:nvSpPr>
          <p:cNvPr id="353" name="Google Shape;353;g2a8878fcc13_1_20"/>
          <p:cNvSpPr txBox="1"/>
          <p:nvPr/>
        </p:nvSpPr>
        <p:spPr>
          <a:xfrm>
            <a:off x="229775" y="140225"/>
            <a:ext cx="5155500" cy="611700"/>
          </a:xfrm>
          <a:prstGeom prst="rect">
            <a:avLst/>
          </a:prstGeom>
          <a:noFill/>
          <a:ln>
            <a:noFill/>
          </a:ln>
        </p:spPr>
        <p:txBody>
          <a:bodyPr spcFirstLastPara="1" wrap="square" lIns="91425" tIns="91425" rIns="91425" bIns="91425" anchor="t" anchorCtr="0">
            <a:noAutofit/>
          </a:bodyPr>
          <a:lstStyle/>
          <a:p>
            <a:pPr marL="0" lvl="0" indent="0" algn="l" rtl="0">
              <a:lnSpc>
                <a:spcPct val="75000"/>
              </a:lnSpc>
              <a:spcBef>
                <a:spcPts val="0"/>
              </a:spcBef>
              <a:spcAft>
                <a:spcPts val="0"/>
              </a:spcAft>
              <a:buNone/>
            </a:pPr>
            <a:r>
              <a:rPr lang="en" sz="2800" b="1">
                <a:solidFill>
                  <a:srgbClr val="3B1A53"/>
                </a:solidFill>
                <a:latin typeface="Public Sans"/>
                <a:ea typeface="Public Sans"/>
                <a:cs typeface="Public Sans"/>
                <a:sym typeface="Public Sans"/>
              </a:rPr>
              <a:t>The Classroom Score Report</a:t>
            </a:r>
            <a:endParaRPr sz="2800" b="1">
              <a:solidFill>
                <a:srgbClr val="3B1A53"/>
              </a:solidFill>
              <a:latin typeface="Public Sans"/>
              <a:ea typeface="Public Sans"/>
              <a:cs typeface="Public Sans"/>
              <a:sym typeface="Public Sans"/>
            </a:endParaRPr>
          </a:p>
        </p:txBody>
      </p:sp>
      <p:sp>
        <p:nvSpPr>
          <p:cNvPr id="354" name="Google Shape;354;g2a8878fcc13_1_20"/>
          <p:cNvSpPr/>
          <p:nvPr/>
        </p:nvSpPr>
        <p:spPr>
          <a:xfrm>
            <a:off x="4707325" y="1009350"/>
            <a:ext cx="4197000" cy="3558000"/>
          </a:xfrm>
          <a:prstGeom prst="rect">
            <a:avLst/>
          </a:prstGeom>
          <a:solidFill>
            <a:srgbClr val="FFFFFF">
              <a:alpha val="6314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g2a8878fcc13_1_20"/>
          <p:cNvSpPr/>
          <p:nvPr/>
        </p:nvSpPr>
        <p:spPr>
          <a:xfrm>
            <a:off x="311700" y="1009350"/>
            <a:ext cx="1879200" cy="3558000"/>
          </a:xfrm>
          <a:prstGeom prst="rect">
            <a:avLst/>
          </a:prstGeom>
          <a:solidFill>
            <a:srgbClr val="FFFFFF">
              <a:alpha val="6314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g29e2afb1d78_0_177"/>
          <p:cNvPicPr preferRelativeResize="0"/>
          <p:nvPr/>
        </p:nvPicPr>
        <p:blipFill rotWithShape="1">
          <a:blip r:embed="rId3">
            <a:alphaModFix/>
          </a:blip>
          <a:srcRect t="209" b="219"/>
          <a:stretch/>
        </p:blipFill>
        <p:spPr>
          <a:xfrm>
            <a:off x="5119057" y="169224"/>
            <a:ext cx="3753724" cy="4835702"/>
          </a:xfrm>
          <a:prstGeom prst="rect">
            <a:avLst/>
          </a:prstGeom>
          <a:noFill/>
          <a:ln w="9525" cap="flat" cmpd="sng">
            <a:solidFill>
              <a:schemeClr val="dk1"/>
            </a:solidFill>
            <a:prstDash val="solid"/>
            <a:round/>
            <a:headEnd type="none" w="sm" len="sm"/>
            <a:tailEnd type="none" w="sm" len="sm"/>
          </a:ln>
        </p:spPr>
      </p:pic>
      <p:sp>
        <p:nvSpPr>
          <p:cNvPr id="361" name="Google Shape;361;g29e2afb1d78_0_177"/>
          <p:cNvSpPr/>
          <p:nvPr/>
        </p:nvSpPr>
        <p:spPr>
          <a:xfrm>
            <a:off x="5222400" y="2174000"/>
            <a:ext cx="3534900" cy="393600"/>
          </a:xfrm>
          <a:prstGeom prst="rect">
            <a:avLst/>
          </a:prstGeom>
          <a:noFill/>
          <a:ln w="38100" cap="flat" cmpd="sng">
            <a:solidFill>
              <a:srgbClr val="49134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g29e2afb1d78_0_17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19</a:t>
            </a:fld>
            <a:endParaRPr/>
          </a:p>
        </p:txBody>
      </p:sp>
      <p:sp>
        <p:nvSpPr>
          <p:cNvPr id="363" name="Google Shape;363;g29e2afb1d78_0_177"/>
          <p:cNvSpPr txBox="1">
            <a:spLocks noGrp="1"/>
          </p:cNvSpPr>
          <p:nvPr>
            <p:ph type="body" idx="1"/>
          </p:nvPr>
        </p:nvSpPr>
        <p:spPr>
          <a:xfrm>
            <a:off x="266050" y="1232900"/>
            <a:ext cx="4702200" cy="2547900"/>
          </a:xfrm>
          <a:prstGeom prst="rect">
            <a:avLst/>
          </a:prstGeom>
          <a:noFill/>
          <a:ln>
            <a:noFill/>
          </a:ln>
        </p:spPr>
        <p:txBody>
          <a:bodyPr spcFirstLastPara="1" wrap="square" lIns="91425" tIns="91425" rIns="91425" bIns="91425" anchor="ctr" anchorCtr="0">
            <a:noAutofit/>
          </a:bodyPr>
          <a:lstStyle/>
          <a:p>
            <a:pPr marL="457200" marR="0" lvl="0" indent="-374650" algn="l" rtl="0">
              <a:lnSpc>
                <a:spcPct val="115000"/>
              </a:lnSpc>
              <a:spcBef>
                <a:spcPts val="0"/>
              </a:spcBef>
              <a:spcAft>
                <a:spcPts val="0"/>
              </a:spcAft>
              <a:buClr>
                <a:schemeClr val="dk1"/>
              </a:buClr>
              <a:buSzPts val="2300"/>
              <a:buFont typeface="Arial"/>
              <a:buChar char="●"/>
            </a:pPr>
            <a:r>
              <a:rPr lang="en" sz="2300" b="0" i="0" u="none" strike="noStrike" cap="none">
                <a:solidFill>
                  <a:schemeClr val="dk1"/>
                </a:solidFill>
                <a:latin typeface="Arial"/>
                <a:ea typeface="Arial"/>
                <a:cs typeface="Arial"/>
                <a:sym typeface="Arial"/>
              </a:rPr>
              <a:t>Students are placed into groups. </a:t>
            </a:r>
            <a:endParaRPr sz="2300" b="0" i="0" u="none" strike="noStrike" cap="none">
              <a:solidFill>
                <a:schemeClr val="dk1"/>
              </a:solidFill>
              <a:latin typeface="Arial"/>
              <a:ea typeface="Arial"/>
              <a:cs typeface="Arial"/>
              <a:sym typeface="Arial"/>
            </a:endParaRPr>
          </a:p>
          <a:p>
            <a:pPr marL="457200" marR="0" lvl="0" indent="-374650" algn="l" rtl="0">
              <a:lnSpc>
                <a:spcPct val="115000"/>
              </a:lnSpc>
              <a:spcBef>
                <a:spcPts val="0"/>
              </a:spcBef>
              <a:spcAft>
                <a:spcPts val="0"/>
              </a:spcAft>
              <a:buClr>
                <a:schemeClr val="dk1"/>
              </a:buClr>
              <a:buSzPts val="2300"/>
              <a:buFont typeface="Arial"/>
              <a:buChar char="●"/>
            </a:pPr>
            <a:r>
              <a:rPr lang="en" sz="2300" b="0" i="0" u="none" strike="noStrike" cap="none">
                <a:solidFill>
                  <a:schemeClr val="dk1"/>
                </a:solidFill>
                <a:latin typeface="Arial"/>
                <a:ea typeface="Arial"/>
                <a:cs typeface="Arial"/>
                <a:sym typeface="Arial"/>
              </a:rPr>
              <a:t>Within each group, students needs are likely similar, which can help teachers plan future instruction. </a:t>
            </a:r>
            <a:endParaRPr sz="2300" b="0" i="0" u="none" strike="noStrike" cap="none">
              <a:solidFill>
                <a:schemeClr val="dk1"/>
              </a:solidFill>
              <a:latin typeface="Arial"/>
              <a:ea typeface="Arial"/>
              <a:cs typeface="Arial"/>
              <a:sym typeface="Arial"/>
            </a:endParaRPr>
          </a:p>
          <a:p>
            <a:pPr marL="457200" marR="0" lvl="0" indent="0" algn="l" rtl="0">
              <a:lnSpc>
                <a:spcPct val="115000"/>
              </a:lnSpc>
              <a:spcBef>
                <a:spcPts val="1000"/>
              </a:spcBef>
              <a:spcAft>
                <a:spcPts val="1000"/>
              </a:spcAft>
              <a:buClr>
                <a:schemeClr val="lt1"/>
              </a:buClr>
              <a:buSzPts val="1200"/>
              <a:buFont typeface="Arial"/>
              <a:buNone/>
            </a:pPr>
            <a:endParaRPr sz="1200" b="0" i="0" u="none" strike="noStrike" cap="none">
              <a:solidFill>
                <a:schemeClr val="dk1"/>
              </a:solidFill>
              <a:latin typeface="Arial"/>
              <a:ea typeface="Arial"/>
              <a:cs typeface="Arial"/>
              <a:sym typeface="Arial"/>
            </a:endParaRPr>
          </a:p>
        </p:txBody>
      </p:sp>
      <p:sp>
        <p:nvSpPr>
          <p:cNvPr id="364" name="Google Shape;364;g29e2afb1d78_0_177"/>
          <p:cNvSpPr txBox="1"/>
          <p:nvPr/>
        </p:nvSpPr>
        <p:spPr>
          <a:xfrm>
            <a:off x="610775" y="368825"/>
            <a:ext cx="5155500" cy="611700"/>
          </a:xfrm>
          <a:prstGeom prst="rect">
            <a:avLst/>
          </a:prstGeom>
          <a:noFill/>
          <a:ln>
            <a:noFill/>
          </a:ln>
        </p:spPr>
        <p:txBody>
          <a:bodyPr spcFirstLastPara="1" wrap="square" lIns="91425" tIns="91425" rIns="91425" bIns="91425" anchor="t" anchorCtr="0">
            <a:noAutofit/>
          </a:bodyPr>
          <a:lstStyle/>
          <a:p>
            <a:pPr marL="0" lvl="0" indent="0" algn="l" rtl="0">
              <a:lnSpc>
                <a:spcPct val="75000"/>
              </a:lnSpc>
              <a:spcBef>
                <a:spcPts val="0"/>
              </a:spcBef>
              <a:spcAft>
                <a:spcPts val="0"/>
              </a:spcAft>
              <a:buNone/>
            </a:pPr>
            <a:r>
              <a:rPr lang="en" sz="2800" b="1">
                <a:solidFill>
                  <a:srgbClr val="3B1A53"/>
                </a:solidFill>
                <a:latin typeface="Public Sans"/>
                <a:ea typeface="Public Sans"/>
                <a:cs typeface="Public Sans"/>
                <a:sym typeface="Public Sans"/>
              </a:rPr>
              <a:t>The Grouped Roster </a:t>
            </a:r>
            <a:endParaRPr sz="2800" b="1">
              <a:solidFill>
                <a:srgbClr val="3B1A53"/>
              </a:solidFill>
              <a:latin typeface="Public Sans"/>
              <a:ea typeface="Public Sans"/>
              <a:cs typeface="Public Sans"/>
              <a:sym typeface="Public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9e1eff5451_0_17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2800"/>
              <a:buNone/>
            </a:pPr>
            <a:r>
              <a:rPr lang="en" b="1">
                <a:solidFill>
                  <a:srgbClr val="3B1A53"/>
                </a:solidFill>
                <a:latin typeface="Public Sans"/>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Professional Learning Series </a:t>
            </a:r>
            <a:endParaRPr b="1">
              <a:solidFill>
                <a:srgbClr val="3B1A53"/>
              </a:solidFill>
              <a:latin typeface="Public Sans"/>
              <a:ea typeface="Public Sans"/>
              <a:cs typeface="Public Sans"/>
              <a:sym typeface="Public Sans"/>
            </a:endParaRPr>
          </a:p>
          <a:p>
            <a:pPr marL="0" lvl="0" indent="0" algn="l" rtl="0">
              <a:lnSpc>
                <a:spcPct val="100000"/>
              </a:lnSpc>
              <a:spcBef>
                <a:spcPts val="0"/>
              </a:spcBef>
              <a:spcAft>
                <a:spcPts val="0"/>
              </a:spcAft>
              <a:buSzPts val="2800"/>
              <a:buNone/>
            </a:pPr>
            <a:endParaRPr>
              <a:solidFill>
                <a:schemeClr val="dk1"/>
              </a:solidFill>
            </a:endParaRPr>
          </a:p>
        </p:txBody>
      </p:sp>
      <p:sp>
        <p:nvSpPr>
          <p:cNvPr id="165" name="Google Shape;165;g29e1eff5451_0_175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2</a:t>
            </a:fld>
            <a:endParaRPr/>
          </a:p>
        </p:txBody>
      </p:sp>
      <p:sp>
        <p:nvSpPr>
          <p:cNvPr id="166" name="Google Shape;166;g29e1eff5451_0_1759"/>
          <p:cNvSpPr txBo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Public Sans"/>
                <a:ea typeface="Public Sans"/>
                <a:cs typeface="Public Sans"/>
                <a:sym typeface="Public Sans"/>
              </a:rPr>
              <a:t>Please contact </a:t>
            </a:r>
            <a:r>
              <a:rPr lang="en" sz="1200" b="0" i="0" u="sng" strike="noStrike" cap="none">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Ruth.Caillouet@la.gov</a:t>
            </a:r>
            <a:endParaRPr sz="1200" b="0" i="0" u="none" strike="noStrike" cap="none">
              <a:solidFill>
                <a:schemeClr val="lt1"/>
              </a:solidFill>
              <a:latin typeface="Public Sans"/>
              <a:ea typeface="Public Sans"/>
              <a:cs typeface="Public Sans"/>
              <a:sym typeface="Public Sans"/>
            </a:endParaRPr>
          </a:p>
          <a:p>
            <a:pPr marL="0" marR="0" lvl="0" indent="0" algn="r" rtl="0">
              <a:lnSpc>
                <a:spcPct val="100000"/>
              </a:lnSpc>
              <a:spcBef>
                <a:spcPts val="0"/>
              </a:spcBef>
              <a:spcAft>
                <a:spcPts val="0"/>
              </a:spcAft>
              <a:buClr>
                <a:srgbClr val="000000"/>
              </a:buClr>
              <a:buSzPts val="1200"/>
              <a:buFont typeface="Arial"/>
              <a:buNone/>
            </a:pPr>
            <a:r>
              <a:rPr lang="en" sz="1200" b="0" i="0" u="sng" strike="noStrike" cap="none">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Kathleen.Judy@la.gov</a:t>
            </a:r>
            <a:r>
              <a:rPr lang="en" sz="1200" b="0" i="0" u="none" strike="noStrike" cap="none">
                <a:solidFill>
                  <a:schemeClr val="lt1"/>
                </a:solidFill>
                <a:latin typeface="Public Sans"/>
                <a:ea typeface="Public Sans"/>
                <a:cs typeface="Public Sans"/>
                <a:sym typeface="Public Sans"/>
              </a:rPr>
              <a:t> </a:t>
            </a:r>
            <a:endParaRPr sz="1200" b="0" i="0" u="none" strike="noStrike" cap="none">
              <a:solidFill>
                <a:schemeClr val="lt1"/>
              </a:solidFill>
              <a:latin typeface="Public Sans"/>
              <a:ea typeface="Public Sans"/>
              <a:cs typeface="Public Sans"/>
              <a:sym typeface="Public Sans"/>
            </a:endParaRPr>
          </a:p>
          <a:p>
            <a:pPr marL="0" marR="0" lvl="0" indent="0" algn="r" rtl="0">
              <a:lnSpc>
                <a:spcPct val="115000"/>
              </a:lnSpc>
              <a:spcBef>
                <a:spcPts val="0"/>
              </a:spcBef>
              <a:spcAft>
                <a:spcPts val="1200"/>
              </a:spcAft>
              <a:buClr>
                <a:srgbClr val="000000"/>
              </a:buClr>
              <a:buSzPts val="1200"/>
              <a:buFont typeface="Arial"/>
              <a:buNone/>
            </a:pPr>
            <a:endParaRPr sz="1200" b="0" i="0" u="none" strike="noStrike" cap="none">
              <a:solidFill>
                <a:srgbClr val="FFFFFF"/>
              </a:solidFill>
              <a:latin typeface="Public Sans"/>
              <a:ea typeface="Public Sans"/>
              <a:cs typeface="Public Sans"/>
              <a:sym typeface="Public Sans"/>
            </a:endParaRPr>
          </a:p>
        </p:txBody>
      </p:sp>
      <p:graphicFrame>
        <p:nvGraphicFramePr>
          <p:cNvPr id="167" name="Google Shape;167;g29e1eff5451_0_1759"/>
          <p:cNvGraphicFramePr/>
          <p:nvPr/>
        </p:nvGraphicFramePr>
        <p:xfrm>
          <a:off x="367500" y="1080325"/>
          <a:ext cx="8010525" cy="3108890"/>
        </p:xfrm>
        <a:graphic>
          <a:graphicData uri="http://schemas.openxmlformats.org/drawingml/2006/table">
            <a:tbl>
              <a:tblPr>
                <a:noFill/>
                <a:tableStyleId>{A20058D7-A3A7-4521-AF72-FBA6F1BA50D3}</a:tableStyleId>
              </a:tblPr>
              <a:tblGrid>
                <a:gridCol w="2670175">
                  <a:extLst>
                    <a:ext uri="{9D8B030D-6E8A-4147-A177-3AD203B41FA5}">
                      <a16:colId xmlns:a16="http://schemas.microsoft.com/office/drawing/2014/main" val="20000"/>
                    </a:ext>
                  </a:extLst>
                </a:gridCol>
                <a:gridCol w="2648825">
                  <a:extLst>
                    <a:ext uri="{9D8B030D-6E8A-4147-A177-3AD203B41FA5}">
                      <a16:colId xmlns:a16="http://schemas.microsoft.com/office/drawing/2014/main" val="20001"/>
                    </a:ext>
                  </a:extLst>
                </a:gridCol>
                <a:gridCol w="2691525">
                  <a:extLst>
                    <a:ext uri="{9D8B030D-6E8A-4147-A177-3AD203B41FA5}">
                      <a16:colId xmlns:a16="http://schemas.microsoft.com/office/drawing/2014/main" val="20002"/>
                    </a:ext>
                  </a:extLst>
                </a:gridCol>
              </a:tblGrid>
              <a:tr h="677750">
                <a:tc>
                  <a:txBody>
                    <a:bodyPr/>
                    <a:lstStyle/>
                    <a:p>
                      <a:pPr marL="0" marR="0" lvl="0" indent="0" algn="ctr" rtl="0">
                        <a:lnSpc>
                          <a:spcPct val="100000"/>
                        </a:lnSpc>
                        <a:spcBef>
                          <a:spcPts val="0"/>
                        </a:spcBef>
                        <a:spcAft>
                          <a:spcPts val="0"/>
                        </a:spcAft>
                        <a:buClr>
                          <a:srgbClr val="000000"/>
                        </a:buClr>
                        <a:buSzPts val="2000"/>
                        <a:buFont typeface="Arial"/>
                        <a:buNone/>
                      </a:pPr>
                      <a:r>
                        <a:rPr lang="en" sz="2000" b="1" u="none" strike="noStrike" cap="none">
                          <a:solidFill>
                            <a:srgbClr val="385463"/>
                          </a:solidFill>
                          <a:latin typeface="Public Sans"/>
                          <a:ea typeface="Public Sans"/>
                          <a:cs typeface="Public Sans"/>
                          <a:sym typeface="Public Sans"/>
                        </a:rPr>
                        <a:t>Understanding </a:t>
                      </a:r>
                      <a:endParaRPr sz="2000" b="1" u="none" strike="noStrike" cap="none">
                        <a:solidFill>
                          <a:srgbClr val="385463"/>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2000"/>
                        <a:buFont typeface="Arial"/>
                        <a:buNone/>
                      </a:pPr>
                      <a:r>
                        <a:rPr lang="en" sz="2000" b="1" u="none" strike="noStrike" cap="none">
                          <a:solidFill>
                            <a:srgbClr val="385463"/>
                          </a:solidFill>
                          <a:latin typeface="Public Sans"/>
                          <a:ea typeface="Public Sans"/>
                          <a:cs typeface="Public Sans"/>
                          <a:sym typeface="Public Sans"/>
                        </a:rPr>
                        <a:t>the IAP </a:t>
                      </a:r>
                      <a:r>
                        <a:rPr lang="en" sz="2000" b="1">
                          <a:solidFill>
                            <a:srgbClr val="385463"/>
                          </a:solidFill>
                          <a:latin typeface="Public Sans"/>
                          <a:ea typeface="Public Sans"/>
                          <a:cs typeface="Public Sans"/>
                          <a:sym typeface="Public Sans"/>
                        </a:rPr>
                        <a:t>Module</a:t>
                      </a:r>
                      <a:endParaRPr sz="2000" b="1" u="none" strike="noStrike" cap="none">
                        <a:solidFill>
                          <a:srgbClr val="385463"/>
                        </a:solidFill>
                        <a:latin typeface="Public Sans"/>
                        <a:ea typeface="Public Sans"/>
                        <a:cs typeface="Public Sans"/>
                        <a:sym typeface="Public Sans"/>
                      </a:endParaRPr>
                    </a:p>
                  </a:txBody>
                  <a:tcPr marL="91425" marR="91425" marT="45700" marB="45700" anchor="ctr">
                    <a:lnL w="9525" cap="flat" cmpd="sng">
                      <a:solidFill>
                        <a:srgbClr val="385463"/>
                      </a:solidFill>
                      <a:prstDash val="solid"/>
                      <a:round/>
                      <a:headEnd type="none" w="sm" len="sm"/>
                      <a:tailEnd type="none" w="sm" len="sm"/>
                    </a:lnL>
                    <a:lnR w="9525" cap="flat" cmpd="sng">
                      <a:solidFill>
                        <a:srgbClr val="385463"/>
                      </a:solidFill>
                      <a:prstDash val="solid"/>
                      <a:round/>
                      <a:headEnd type="none" w="sm" len="sm"/>
                      <a:tailEnd type="none" w="sm" len="sm"/>
                    </a:lnR>
                    <a:lnT w="9525" cap="flat" cmpd="sng">
                      <a:solidFill>
                        <a:srgbClr val="385463"/>
                      </a:solidFill>
                      <a:prstDash val="solid"/>
                      <a:round/>
                      <a:headEnd type="none" w="sm" len="sm"/>
                      <a:tailEnd type="none" w="sm" len="sm"/>
                    </a:lnT>
                    <a:lnB w="9525" cap="flat" cmpd="sng">
                      <a:solidFill>
                        <a:srgbClr val="385463"/>
                      </a:solidFill>
                      <a:prstDash val="solid"/>
                      <a:round/>
                      <a:headEnd type="none" w="sm" len="sm"/>
                      <a:tailEnd type="none" w="sm" len="sm"/>
                    </a:lnB>
                    <a:solidFill>
                      <a:srgbClr val="D0E7EB"/>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 sz="2000" b="1">
                          <a:solidFill>
                            <a:srgbClr val="385463"/>
                          </a:solidFill>
                          <a:latin typeface="Public Sans"/>
                          <a:ea typeface="Public Sans"/>
                          <a:cs typeface="Public Sans"/>
                          <a:sym typeface="Public Sans"/>
                        </a:rPr>
                        <a:t>Understanding the IAP Item Types Module</a:t>
                      </a:r>
                      <a:endParaRPr sz="2000" b="1" u="none" strike="noStrike" cap="none">
                        <a:solidFill>
                          <a:srgbClr val="385463"/>
                        </a:solidFill>
                        <a:latin typeface="Public Sans"/>
                        <a:ea typeface="Public Sans"/>
                        <a:cs typeface="Public Sans"/>
                        <a:sym typeface="Public Sans"/>
                      </a:endParaRPr>
                    </a:p>
                  </a:txBody>
                  <a:tcPr marL="91425" marR="91425" marT="45700" marB="45700" anchor="ctr">
                    <a:lnL w="9525" cap="flat" cmpd="sng">
                      <a:solidFill>
                        <a:srgbClr val="385463"/>
                      </a:solidFill>
                      <a:prstDash val="solid"/>
                      <a:round/>
                      <a:headEnd type="none" w="sm" len="sm"/>
                      <a:tailEnd type="none" w="sm" len="sm"/>
                    </a:lnL>
                    <a:lnR w="9525" cap="flat" cmpd="sng">
                      <a:solidFill>
                        <a:srgbClr val="385463"/>
                      </a:solidFill>
                      <a:prstDash val="solid"/>
                      <a:round/>
                      <a:headEnd type="none" w="sm" len="sm"/>
                      <a:tailEnd type="none" w="sm" len="sm"/>
                    </a:lnR>
                    <a:lnT w="9525" cap="flat" cmpd="sng">
                      <a:solidFill>
                        <a:srgbClr val="385463"/>
                      </a:solidFill>
                      <a:prstDash val="solid"/>
                      <a:round/>
                      <a:headEnd type="none" w="sm" len="sm"/>
                      <a:tailEnd type="none" w="sm" len="sm"/>
                    </a:lnT>
                    <a:lnB w="9525" cap="flat" cmpd="sng">
                      <a:solidFill>
                        <a:srgbClr val="385463"/>
                      </a:solidFill>
                      <a:prstDash val="solid"/>
                      <a:round/>
                      <a:headEnd type="none" w="sm" len="sm"/>
                      <a:tailEnd type="none" w="sm" len="sm"/>
                    </a:lnB>
                    <a:solidFill>
                      <a:srgbClr val="D0E7EB"/>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 sz="2000" b="1" u="none" strike="noStrike" cap="none">
                          <a:solidFill>
                            <a:srgbClr val="385463"/>
                          </a:solidFill>
                          <a:latin typeface="Public Sans"/>
                          <a:ea typeface="Public Sans"/>
                          <a:cs typeface="Public Sans"/>
                          <a:sym typeface="Public Sans"/>
                        </a:rPr>
                        <a:t>Using IAP Data </a:t>
                      </a:r>
                      <a:r>
                        <a:rPr lang="en" sz="2000" b="1">
                          <a:solidFill>
                            <a:srgbClr val="385463"/>
                          </a:solidFill>
                          <a:latin typeface="Public Sans"/>
                          <a:ea typeface="Public Sans"/>
                          <a:cs typeface="Public Sans"/>
                          <a:sym typeface="Public Sans"/>
                        </a:rPr>
                        <a:t>Module</a:t>
                      </a:r>
                      <a:endParaRPr sz="2000" b="1" u="none" strike="noStrike" cap="none">
                        <a:solidFill>
                          <a:srgbClr val="385463"/>
                        </a:solidFill>
                        <a:latin typeface="Public Sans"/>
                        <a:ea typeface="Public Sans"/>
                        <a:cs typeface="Public Sans"/>
                        <a:sym typeface="Public Sans"/>
                      </a:endParaRPr>
                    </a:p>
                  </a:txBody>
                  <a:tcPr marL="91425" marR="91425" marT="45700" marB="45700" anchor="ctr">
                    <a:lnL w="9525" cap="flat" cmpd="sng">
                      <a:solidFill>
                        <a:srgbClr val="385463"/>
                      </a:solidFill>
                      <a:prstDash val="solid"/>
                      <a:round/>
                      <a:headEnd type="none" w="sm" len="sm"/>
                      <a:tailEnd type="none" w="sm" len="sm"/>
                    </a:lnL>
                    <a:lnR w="9525" cap="flat" cmpd="sng">
                      <a:solidFill>
                        <a:srgbClr val="385463"/>
                      </a:solidFill>
                      <a:prstDash val="solid"/>
                      <a:round/>
                      <a:headEnd type="none" w="sm" len="sm"/>
                      <a:tailEnd type="none" w="sm" len="sm"/>
                    </a:lnR>
                    <a:lnT w="9525" cap="flat" cmpd="sng">
                      <a:solidFill>
                        <a:srgbClr val="385463"/>
                      </a:solidFill>
                      <a:prstDash val="solid"/>
                      <a:round/>
                      <a:headEnd type="none" w="sm" len="sm"/>
                      <a:tailEnd type="none" w="sm" len="sm"/>
                    </a:lnT>
                    <a:lnB w="9525" cap="flat" cmpd="sng">
                      <a:solidFill>
                        <a:srgbClr val="385463"/>
                      </a:solidFill>
                      <a:prstDash val="solid"/>
                      <a:round/>
                      <a:headEnd type="none" w="sm" len="sm"/>
                      <a:tailEnd type="none" w="sm" len="sm"/>
                    </a:lnB>
                    <a:solidFill>
                      <a:srgbClr val="D0E7EB"/>
                    </a:solidFill>
                  </a:tcPr>
                </a:tc>
                <a:extLst>
                  <a:ext uri="{0D108BD9-81ED-4DB2-BD59-A6C34878D82A}">
                    <a16:rowId xmlns:a16="http://schemas.microsoft.com/office/drawing/2014/main" val="10000"/>
                  </a:ext>
                </a:extLst>
              </a:tr>
              <a:tr h="2095200">
                <a:tc>
                  <a:txBody>
                    <a:bodyPr/>
                    <a:lstStyle/>
                    <a:p>
                      <a:pPr marL="342900" marR="0" lvl="0" indent="-342900" algn="l" rtl="0">
                        <a:lnSpc>
                          <a:spcPct val="100000"/>
                        </a:lnSpc>
                        <a:spcBef>
                          <a:spcPts val="0"/>
                        </a:spcBef>
                        <a:spcAft>
                          <a:spcPts val="0"/>
                        </a:spcAft>
                        <a:buClr>
                          <a:srgbClr val="3B1A53"/>
                        </a:buClr>
                        <a:buSzPts val="1800"/>
                        <a:buFont typeface="Public Sans"/>
                        <a:buAutoNum type="arabicPeriod"/>
                      </a:pPr>
                      <a:r>
                        <a:rPr lang="en" sz="1800" u="none" strike="noStrike" cap="none">
                          <a:solidFill>
                            <a:srgbClr val="3B1A53"/>
                          </a:solidFill>
                          <a:latin typeface="Public Sans"/>
                          <a:ea typeface="Public Sans"/>
                          <a:cs typeface="Public Sans"/>
                          <a:sym typeface="Public Sans"/>
                        </a:rPr>
                        <a:t>Introduction to the Innovative Assessment</a:t>
                      </a:r>
                      <a:endParaRPr sz="1800" u="none" strike="noStrike" cap="none">
                        <a:solidFill>
                          <a:srgbClr val="3B1A53"/>
                        </a:solidFill>
                        <a:latin typeface="Public Sans"/>
                        <a:ea typeface="Public Sans"/>
                        <a:cs typeface="Public Sans"/>
                        <a:sym typeface="Public Sans"/>
                      </a:endParaRPr>
                    </a:p>
                    <a:p>
                      <a:pPr marL="342900" marR="0" lvl="0" indent="-342900" algn="l" rtl="0">
                        <a:lnSpc>
                          <a:spcPct val="100000"/>
                        </a:lnSpc>
                        <a:spcBef>
                          <a:spcPts val="0"/>
                        </a:spcBef>
                        <a:spcAft>
                          <a:spcPts val="0"/>
                        </a:spcAft>
                        <a:buClr>
                          <a:srgbClr val="3B1A53"/>
                        </a:buClr>
                        <a:buSzPts val="1800"/>
                        <a:buFont typeface="Public Sans"/>
                        <a:buAutoNum type="arabicPeriod"/>
                      </a:pPr>
                      <a:r>
                        <a:rPr lang="en" sz="1800" u="none" strike="noStrike" cap="none">
                          <a:solidFill>
                            <a:srgbClr val="3B1A53"/>
                          </a:solidFill>
                          <a:latin typeface="Public Sans"/>
                          <a:ea typeface="Public Sans"/>
                          <a:cs typeface="Public Sans"/>
                          <a:sym typeface="Public Sans"/>
                        </a:rPr>
                        <a:t>Understanding Grade-Level Standards</a:t>
                      </a:r>
                      <a:endParaRPr sz="1800" u="none" strike="noStrike" cap="none">
                        <a:solidFill>
                          <a:srgbClr val="3B1A53"/>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rgbClr val="3B1A53"/>
                        </a:solidFill>
                        <a:latin typeface="Public Sans"/>
                        <a:ea typeface="Public Sans"/>
                        <a:cs typeface="Public Sans"/>
                        <a:sym typeface="Public Sans"/>
                      </a:endParaRPr>
                    </a:p>
                  </a:txBody>
                  <a:tcPr marL="91425" marR="91425" marT="91425" marB="91425">
                    <a:lnT w="9525" cap="flat" cmpd="sng">
                      <a:solidFill>
                        <a:srgbClr val="385463"/>
                      </a:solidFill>
                      <a:prstDash val="solid"/>
                      <a:round/>
                      <a:headEnd type="none" w="sm" len="sm"/>
                      <a:tailEnd type="none" w="sm" len="sm"/>
                    </a:lnT>
                  </a:tcPr>
                </a:tc>
                <a:tc>
                  <a:txBody>
                    <a:bodyPr/>
                    <a:lstStyle/>
                    <a:p>
                      <a:pPr marL="342900" marR="0" lvl="0" indent="-342900" algn="l" rtl="0">
                        <a:lnSpc>
                          <a:spcPct val="100000"/>
                        </a:lnSpc>
                        <a:spcBef>
                          <a:spcPts val="0"/>
                        </a:spcBef>
                        <a:spcAft>
                          <a:spcPts val="0"/>
                        </a:spcAft>
                        <a:buClr>
                          <a:srgbClr val="3B1A53"/>
                        </a:buClr>
                        <a:buSzPts val="1800"/>
                        <a:buFont typeface="Public Sans"/>
                        <a:buAutoNum type="arabicPeriod" startAt="3"/>
                      </a:pPr>
                      <a:r>
                        <a:rPr lang="en" sz="1800" u="none" strike="noStrike" cap="none">
                          <a:solidFill>
                            <a:srgbClr val="3B1A53"/>
                          </a:solidFill>
                          <a:latin typeface="Public Sans"/>
                          <a:ea typeface="Public Sans"/>
                          <a:cs typeface="Public Sans"/>
                          <a:sym typeface="Public Sans"/>
                        </a:rPr>
                        <a:t>Selected-Response and Constructed Response</a:t>
                      </a:r>
                      <a:endParaRPr sz="1800" u="none" strike="noStrike" cap="none">
                        <a:solidFill>
                          <a:srgbClr val="3B1A53"/>
                        </a:solidFill>
                        <a:latin typeface="Public Sans"/>
                        <a:ea typeface="Public Sans"/>
                        <a:cs typeface="Public Sans"/>
                        <a:sym typeface="Public Sans"/>
                      </a:endParaRPr>
                    </a:p>
                    <a:p>
                      <a:pPr marL="342900" marR="0" lvl="0" indent="-342900" algn="l" rtl="0">
                        <a:lnSpc>
                          <a:spcPct val="100000"/>
                        </a:lnSpc>
                        <a:spcBef>
                          <a:spcPts val="0"/>
                        </a:spcBef>
                        <a:spcAft>
                          <a:spcPts val="0"/>
                        </a:spcAft>
                        <a:buClr>
                          <a:srgbClr val="3B1A53"/>
                        </a:buClr>
                        <a:buSzPts val="1800"/>
                        <a:buFont typeface="Public Sans"/>
                        <a:buAutoNum type="arabicPeriod" startAt="3"/>
                      </a:pPr>
                      <a:r>
                        <a:rPr lang="en" sz="1800" u="none" strike="noStrike" cap="none">
                          <a:solidFill>
                            <a:srgbClr val="3B1A53"/>
                          </a:solidFill>
                          <a:latin typeface="Public Sans"/>
                          <a:ea typeface="Public Sans"/>
                          <a:cs typeface="Public Sans"/>
                          <a:sym typeface="Public Sans"/>
                        </a:rPr>
                        <a:t>Synthesis Essay</a:t>
                      </a:r>
                      <a:endParaRPr sz="1800" u="none" strike="noStrike" cap="none">
                        <a:solidFill>
                          <a:srgbClr val="3B1A53"/>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rgbClr val="3B1A53"/>
                        </a:solidFill>
                        <a:latin typeface="Public Sans"/>
                        <a:ea typeface="Public Sans"/>
                        <a:cs typeface="Public Sans"/>
                        <a:sym typeface="Public Sans"/>
                      </a:endParaRPr>
                    </a:p>
                  </a:txBody>
                  <a:tcPr marL="91425" marR="91425" marT="91425" marB="91425">
                    <a:lnT w="9525" cap="flat" cmpd="sng">
                      <a:solidFill>
                        <a:srgbClr val="385463"/>
                      </a:solidFill>
                      <a:prstDash val="solid"/>
                      <a:round/>
                      <a:headEnd type="none" w="sm" len="sm"/>
                      <a:tailEnd type="none" w="sm" len="sm"/>
                    </a:lnT>
                  </a:tcPr>
                </a:tc>
                <a:tc>
                  <a:txBody>
                    <a:bodyPr/>
                    <a:lstStyle/>
                    <a:p>
                      <a:pPr marL="342900" marR="0" lvl="0" indent="-342900" algn="l" rtl="0">
                        <a:lnSpc>
                          <a:spcPct val="100000"/>
                        </a:lnSpc>
                        <a:spcBef>
                          <a:spcPts val="0"/>
                        </a:spcBef>
                        <a:spcAft>
                          <a:spcPts val="0"/>
                        </a:spcAft>
                        <a:buClr>
                          <a:srgbClr val="3B1A53"/>
                        </a:buClr>
                        <a:buSzPts val="1800"/>
                        <a:buFont typeface="Public Sans"/>
                        <a:buAutoNum type="arabicPeriod" startAt="5"/>
                      </a:pPr>
                      <a:r>
                        <a:rPr lang="en" sz="1800" b="1" u="none" strike="noStrike" cap="none">
                          <a:solidFill>
                            <a:srgbClr val="3B1A53"/>
                          </a:solidFill>
                          <a:highlight>
                            <a:srgbClr val="D0E7EB"/>
                          </a:highlight>
                          <a:latin typeface="Public Sans"/>
                          <a:ea typeface="Public Sans"/>
                          <a:cs typeface="Public Sans"/>
                          <a:sym typeface="Public Sans"/>
                        </a:rPr>
                        <a:t>Understanding </a:t>
                      </a:r>
                      <a:r>
                        <a:rPr lang="en" sz="1800" b="1">
                          <a:solidFill>
                            <a:srgbClr val="3B1A53"/>
                          </a:solidFill>
                          <a:highlight>
                            <a:srgbClr val="D0E7EB"/>
                          </a:highlight>
                          <a:latin typeface="Public Sans"/>
                          <a:ea typeface="Public Sans"/>
                          <a:cs typeface="Public Sans"/>
                          <a:sym typeface="Public Sans"/>
                        </a:rPr>
                        <a:t>t</a:t>
                      </a:r>
                      <a:r>
                        <a:rPr lang="en" sz="1800" b="1" u="none" strike="noStrike" cap="none">
                          <a:solidFill>
                            <a:srgbClr val="3B1A53"/>
                          </a:solidFill>
                          <a:highlight>
                            <a:srgbClr val="D0E7EB"/>
                          </a:highlight>
                          <a:latin typeface="Public Sans"/>
                          <a:ea typeface="Public Sans"/>
                          <a:cs typeface="Public Sans"/>
                          <a:sym typeface="Public Sans"/>
                        </a:rPr>
                        <a:t>he Score Reports</a:t>
                      </a:r>
                      <a:endParaRPr sz="1400" b="1" u="none" strike="noStrike" cap="none">
                        <a:solidFill>
                          <a:srgbClr val="3B1A53"/>
                        </a:solidFill>
                        <a:highlight>
                          <a:srgbClr val="D0E7EB"/>
                        </a:highlight>
                        <a:latin typeface="Public Sans"/>
                        <a:ea typeface="Public Sans"/>
                        <a:cs typeface="Public Sans"/>
                        <a:sym typeface="Public Sans"/>
                      </a:endParaRPr>
                    </a:p>
                    <a:p>
                      <a:pPr marL="342900" marR="0" lvl="0" indent="-342900" algn="l" rtl="0">
                        <a:lnSpc>
                          <a:spcPct val="100000"/>
                        </a:lnSpc>
                        <a:spcBef>
                          <a:spcPts val="0"/>
                        </a:spcBef>
                        <a:spcAft>
                          <a:spcPts val="0"/>
                        </a:spcAft>
                        <a:buClr>
                          <a:srgbClr val="3B1A53"/>
                        </a:buClr>
                        <a:buSzPts val="1800"/>
                        <a:buFont typeface="Public Sans"/>
                        <a:buAutoNum type="arabicPeriod" startAt="5"/>
                      </a:pPr>
                      <a:r>
                        <a:rPr lang="en" sz="1800" u="none" strike="noStrike" cap="none">
                          <a:solidFill>
                            <a:srgbClr val="3B1A53"/>
                          </a:solidFill>
                          <a:latin typeface="Public Sans"/>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Using the Score Report Reflections Guide </a:t>
                      </a:r>
                      <a:endParaRPr sz="1400" u="none" strike="noStrike" cap="none">
                        <a:solidFill>
                          <a:srgbClr val="3B1A53"/>
                        </a:solidFill>
                        <a:latin typeface="Public Sans"/>
                        <a:ea typeface="Public Sans"/>
                        <a:cs typeface="Public Sans"/>
                        <a:sym typeface="Public Sans"/>
                      </a:endParaRPr>
                    </a:p>
                    <a:p>
                      <a:pPr marL="342900" marR="0" lvl="0" indent="-342900" algn="l" rtl="0">
                        <a:lnSpc>
                          <a:spcPct val="100000"/>
                        </a:lnSpc>
                        <a:spcBef>
                          <a:spcPts val="0"/>
                        </a:spcBef>
                        <a:spcAft>
                          <a:spcPts val="0"/>
                        </a:spcAft>
                        <a:buClr>
                          <a:srgbClr val="3B1A53"/>
                        </a:buClr>
                        <a:buSzPts val="1800"/>
                        <a:buFont typeface="Public Sans"/>
                        <a:buAutoNum type="arabicPeriod" startAt="5"/>
                      </a:pPr>
                      <a:r>
                        <a:rPr lang="en" sz="1800" u="none" strike="noStrike" cap="none">
                          <a:solidFill>
                            <a:srgbClr val="3B1A53"/>
                          </a:solidFill>
                          <a:latin typeface="Public Sans"/>
                          <a:ea typeface="Public Sans"/>
                          <a:cs typeface="Public Sans"/>
                          <a:sym typeface="Public Sans"/>
                        </a:rPr>
                        <a:t>Using CSV Files for In Depth Analysis</a:t>
                      </a:r>
                      <a:endParaRPr sz="1400" u="none" strike="noStrike" cap="none">
                        <a:solidFill>
                          <a:srgbClr val="3B1A53"/>
                        </a:solidFill>
                        <a:latin typeface="Public Sans"/>
                        <a:ea typeface="Public Sans"/>
                        <a:cs typeface="Public Sans"/>
                        <a:sym typeface="Public Sans"/>
                      </a:endParaRPr>
                    </a:p>
                  </a:txBody>
                  <a:tcPr marL="91425" marR="91425" marT="91425" marB="91425">
                    <a:lnT w="9525" cap="flat" cmpd="sng">
                      <a:solidFill>
                        <a:srgbClr val="385463"/>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g2a6aa8e48f8_0_390"/>
          <p:cNvPicPr preferRelativeResize="0"/>
          <p:nvPr/>
        </p:nvPicPr>
        <p:blipFill rotWithShape="1">
          <a:blip r:embed="rId3">
            <a:alphaModFix/>
          </a:blip>
          <a:srcRect l="9" r="19"/>
          <a:stretch/>
        </p:blipFill>
        <p:spPr>
          <a:xfrm>
            <a:off x="5127580" y="169224"/>
            <a:ext cx="3736675" cy="4835707"/>
          </a:xfrm>
          <a:prstGeom prst="rect">
            <a:avLst/>
          </a:prstGeom>
          <a:noFill/>
          <a:ln w="9525" cap="flat" cmpd="sng">
            <a:solidFill>
              <a:schemeClr val="dk1"/>
            </a:solidFill>
            <a:prstDash val="solid"/>
            <a:round/>
            <a:headEnd type="none" w="sm" len="sm"/>
            <a:tailEnd type="none" w="sm" len="sm"/>
          </a:ln>
        </p:spPr>
      </p:pic>
      <p:sp>
        <p:nvSpPr>
          <p:cNvPr id="370" name="Google Shape;370;g2a6aa8e48f8_0_390"/>
          <p:cNvSpPr/>
          <p:nvPr/>
        </p:nvSpPr>
        <p:spPr>
          <a:xfrm>
            <a:off x="5228469" y="2197671"/>
            <a:ext cx="3534900" cy="3741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g2a6aa8e48f8_0_39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
        <p:nvSpPr>
          <p:cNvPr id="372" name="Google Shape;372;g2a6aa8e48f8_0_390"/>
          <p:cNvSpPr txBox="1">
            <a:spLocks noGrp="1"/>
          </p:cNvSpPr>
          <p:nvPr>
            <p:ph type="title"/>
          </p:nvPr>
        </p:nvSpPr>
        <p:spPr>
          <a:xfrm>
            <a:off x="0" y="152400"/>
            <a:ext cx="4880100" cy="51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1" i="0" u="none" strike="noStrike" cap="none">
                <a:solidFill>
                  <a:srgbClr val="3B1A53"/>
                </a:solidFill>
                <a:latin typeface="Arial"/>
                <a:ea typeface="Arial"/>
                <a:cs typeface="Arial"/>
                <a:sym typeface="Arial"/>
              </a:rPr>
              <a:t>The Grouped Roster</a:t>
            </a:r>
            <a:endParaRPr sz="2800" b="1" i="0" u="none" strike="noStrike" cap="none">
              <a:solidFill>
                <a:srgbClr val="3B1A53"/>
              </a:solidFill>
              <a:latin typeface="Arial"/>
              <a:ea typeface="Arial"/>
              <a:cs typeface="Arial"/>
              <a:sym typeface="Arial"/>
            </a:endParaRPr>
          </a:p>
        </p:txBody>
      </p:sp>
      <p:sp>
        <p:nvSpPr>
          <p:cNvPr id="373" name="Google Shape;373;g2a6aa8e48f8_0_390"/>
          <p:cNvSpPr txBox="1"/>
          <p:nvPr/>
        </p:nvSpPr>
        <p:spPr>
          <a:xfrm>
            <a:off x="192280" y="1041400"/>
            <a:ext cx="4702200" cy="2547900"/>
          </a:xfrm>
          <a:prstGeom prst="rect">
            <a:avLst/>
          </a:prstGeom>
          <a:noFill/>
          <a:ln>
            <a:noFill/>
          </a:ln>
        </p:spPr>
        <p:txBody>
          <a:bodyPr spcFirstLastPara="1" wrap="square" lIns="91425" tIns="91425" rIns="91425" bIns="91425" anchor="ctr" anchorCtr="0">
            <a:noAutofit/>
          </a:bodyPr>
          <a:lstStyle/>
          <a:p>
            <a:pPr marL="425450" marR="0" lvl="0" indent="-342900" algn="l" rtl="0">
              <a:lnSpc>
                <a:spcPct val="100000"/>
              </a:lnSpc>
              <a:spcBef>
                <a:spcPts val="0"/>
              </a:spcBef>
              <a:spcAft>
                <a:spcPts val="0"/>
              </a:spcAft>
              <a:buClr>
                <a:srgbClr val="000000"/>
              </a:buClr>
              <a:buSzPts val="2300"/>
              <a:buFont typeface="Arial"/>
              <a:buChar char="•"/>
            </a:pPr>
            <a:r>
              <a:rPr lang="en" sz="2300" b="0" i="0" u="none" strike="noStrike" cap="none">
                <a:solidFill>
                  <a:schemeClr val="dk1"/>
                </a:solidFill>
                <a:latin typeface="Arial"/>
                <a:ea typeface="Arial"/>
                <a:cs typeface="Arial"/>
                <a:sym typeface="Arial"/>
              </a:rPr>
              <a:t>Students are placed into groups. </a:t>
            </a:r>
            <a:endParaRPr/>
          </a:p>
          <a:p>
            <a:pPr marL="425450" marR="0" lvl="0" indent="-342900" algn="l" rtl="0">
              <a:lnSpc>
                <a:spcPct val="100000"/>
              </a:lnSpc>
              <a:spcBef>
                <a:spcPts val="0"/>
              </a:spcBef>
              <a:spcAft>
                <a:spcPts val="0"/>
              </a:spcAft>
              <a:buClr>
                <a:srgbClr val="000000"/>
              </a:buClr>
              <a:buSzPts val="2300"/>
              <a:buFont typeface="Arial"/>
              <a:buChar char="•"/>
            </a:pPr>
            <a:r>
              <a:rPr lang="en" sz="2300" b="0" i="0" u="none" strike="noStrike" cap="none">
                <a:solidFill>
                  <a:schemeClr val="dk1"/>
                </a:solidFill>
                <a:latin typeface="Arial"/>
                <a:ea typeface="Arial"/>
                <a:cs typeface="Arial"/>
                <a:sym typeface="Arial"/>
              </a:rPr>
              <a:t>Within each group, students needs are likely similar, which can help teachers plan future instruction. </a:t>
            </a:r>
            <a:endParaRPr/>
          </a:p>
          <a:p>
            <a:pPr marL="457200" marR="0" lvl="0" indent="0" algn="l" rtl="0">
              <a:lnSpc>
                <a:spcPct val="100000"/>
              </a:lnSpc>
              <a:spcBef>
                <a:spcPts val="1000"/>
              </a:spcBef>
              <a:spcAft>
                <a:spcPts val="1000"/>
              </a:spcAft>
              <a:buNone/>
            </a:pPr>
            <a:endParaRPr sz="1400" b="0" i="0" u="none" strike="noStrike" cap="none">
              <a:solidFill>
                <a:srgbClr val="434343"/>
              </a:solidFill>
              <a:latin typeface="Arial"/>
              <a:ea typeface="Arial"/>
              <a:cs typeface="Arial"/>
              <a:sym typeface="Arial"/>
            </a:endParaRPr>
          </a:p>
        </p:txBody>
      </p:sp>
      <p:sp>
        <p:nvSpPr>
          <p:cNvPr id="374" name="Google Shape;374;g2a6aa8e48f8_0_390"/>
          <p:cNvSpPr/>
          <p:nvPr/>
        </p:nvSpPr>
        <p:spPr>
          <a:xfrm>
            <a:off x="49166" y="665163"/>
            <a:ext cx="4988400" cy="39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5" name="Google Shape;375;g2a6aa8e48f8_0_390"/>
          <p:cNvSpPr/>
          <p:nvPr/>
        </p:nvSpPr>
        <p:spPr>
          <a:xfrm>
            <a:off x="5120917" y="139724"/>
            <a:ext cx="3750000" cy="4846200"/>
          </a:xfrm>
          <a:prstGeom prst="rect">
            <a:avLst/>
          </a:prstGeom>
          <a:solidFill>
            <a:srgbClr val="FFFFFF">
              <a:alpha val="470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76" name="Google Shape;376;g2a6aa8e48f8_0_390"/>
          <p:cNvPicPr preferRelativeResize="0"/>
          <p:nvPr/>
        </p:nvPicPr>
        <p:blipFill rotWithShape="1">
          <a:blip r:embed="rId4">
            <a:alphaModFix/>
          </a:blip>
          <a:srcRect/>
          <a:stretch/>
        </p:blipFill>
        <p:spPr>
          <a:xfrm>
            <a:off x="140590" y="1898816"/>
            <a:ext cx="8862820" cy="915990"/>
          </a:xfrm>
          <a:prstGeom prst="rect">
            <a:avLst/>
          </a:prstGeom>
          <a:noFill/>
          <a:ln w="76200" cap="flat" cmpd="sng">
            <a:solidFill>
              <a:srgbClr val="3B1A53"/>
            </a:solidFill>
            <a:prstDash val="solid"/>
            <a:round/>
            <a:headEnd type="none" w="sm" len="sm"/>
            <a:tailEnd type="none" w="sm" len="sm"/>
          </a:ln>
        </p:spPr>
      </p:pic>
      <p:sp>
        <p:nvSpPr>
          <p:cNvPr id="377" name="Google Shape;377;g2a6aa8e48f8_0_390"/>
          <p:cNvSpPr txBox="1"/>
          <p:nvPr/>
        </p:nvSpPr>
        <p:spPr>
          <a:xfrm>
            <a:off x="266524" y="1181202"/>
            <a:ext cx="8597700" cy="523200"/>
          </a:xfrm>
          <a:prstGeom prst="rect">
            <a:avLst/>
          </a:prstGeom>
          <a:solidFill>
            <a:srgbClr val="FFFF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800" b="0" i="0" u="none" strike="noStrike" cap="none">
                <a:solidFill>
                  <a:srgbClr val="000000"/>
                </a:solidFill>
                <a:latin typeface="Arial"/>
                <a:ea typeface="Arial"/>
                <a:cs typeface="Arial"/>
                <a:sym typeface="Arial"/>
              </a:rPr>
              <a:t>Of the 22 Students with scores in the class:</a:t>
            </a:r>
            <a:endParaRPr/>
          </a:p>
        </p:txBody>
      </p:sp>
      <p:sp>
        <p:nvSpPr>
          <p:cNvPr id="378" name="Google Shape;378;g2a6aa8e48f8_0_390"/>
          <p:cNvSpPr/>
          <p:nvPr/>
        </p:nvSpPr>
        <p:spPr>
          <a:xfrm>
            <a:off x="2543381" y="2370058"/>
            <a:ext cx="988800" cy="408600"/>
          </a:xfrm>
          <a:prstGeom prst="rect">
            <a:avLst/>
          </a:prstGeom>
          <a:solidFill>
            <a:srgbClr val="FFFFFF"/>
          </a:solidFill>
          <a:ln w="38100" cap="flat" cmpd="sng">
            <a:solidFill>
              <a:srgbClr val="3B1A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600">
                <a:solidFill>
                  <a:schemeClr val="dk1"/>
                </a:solidFill>
              </a:rPr>
              <a:t>10</a:t>
            </a:r>
            <a:endParaRPr sz="2600" b="0" i="0" u="none" strike="noStrike" cap="none">
              <a:solidFill>
                <a:schemeClr val="dk1"/>
              </a:solidFill>
              <a:latin typeface="Arial"/>
              <a:ea typeface="Arial"/>
              <a:cs typeface="Arial"/>
              <a:sym typeface="Arial"/>
            </a:endParaRPr>
          </a:p>
        </p:txBody>
      </p:sp>
      <p:sp>
        <p:nvSpPr>
          <p:cNvPr id="379" name="Google Shape;379;g2a6aa8e48f8_0_390"/>
          <p:cNvSpPr/>
          <p:nvPr/>
        </p:nvSpPr>
        <p:spPr>
          <a:xfrm>
            <a:off x="4331695" y="2370058"/>
            <a:ext cx="988800" cy="408600"/>
          </a:xfrm>
          <a:prstGeom prst="rect">
            <a:avLst/>
          </a:prstGeom>
          <a:solidFill>
            <a:srgbClr val="FFFFFF"/>
          </a:solidFill>
          <a:ln w="38100" cap="flat" cmpd="sng">
            <a:solidFill>
              <a:srgbClr val="3B1A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500">
                <a:solidFill>
                  <a:schemeClr val="dk1"/>
                </a:solidFill>
              </a:rPr>
              <a:t>8</a:t>
            </a:r>
            <a:endParaRPr sz="2500" b="0" i="0" u="none" strike="noStrike" cap="none">
              <a:solidFill>
                <a:schemeClr val="dk1"/>
              </a:solidFill>
              <a:latin typeface="Arial"/>
              <a:ea typeface="Arial"/>
              <a:cs typeface="Arial"/>
              <a:sym typeface="Arial"/>
            </a:endParaRPr>
          </a:p>
        </p:txBody>
      </p:sp>
      <p:sp>
        <p:nvSpPr>
          <p:cNvPr id="380" name="Google Shape;380;g2a6aa8e48f8_0_390"/>
          <p:cNvSpPr/>
          <p:nvPr/>
        </p:nvSpPr>
        <p:spPr>
          <a:xfrm>
            <a:off x="6066220" y="2370058"/>
            <a:ext cx="988800" cy="408600"/>
          </a:xfrm>
          <a:prstGeom prst="rect">
            <a:avLst/>
          </a:prstGeom>
          <a:solidFill>
            <a:srgbClr val="FFFFFF"/>
          </a:solidFill>
          <a:ln w="38100" cap="flat" cmpd="sng">
            <a:solidFill>
              <a:srgbClr val="3B1A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600">
                <a:solidFill>
                  <a:schemeClr val="dk1"/>
                </a:solidFill>
              </a:rPr>
              <a:t>4</a:t>
            </a:r>
            <a:endParaRPr sz="2600" b="0" i="0" u="none" strike="noStrike" cap="none">
              <a:solidFill>
                <a:schemeClr val="dk1"/>
              </a:solidFill>
              <a:latin typeface="Arial"/>
              <a:ea typeface="Arial"/>
              <a:cs typeface="Arial"/>
              <a:sym typeface="Arial"/>
            </a:endParaRPr>
          </a:p>
        </p:txBody>
      </p:sp>
      <p:sp>
        <p:nvSpPr>
          <p:cNvPr id="381" name="Google Shape;381;g2a6aa8e48f8_0_390"/>
          <p:cNvSpPr/>
          <p:nvPr/>
        </p:nvSpPr>
        <p:spPr>
          <a:xfrm>
            <a:off x="7639386" y="2370058"/>
            <a:ext cx="988800" cy="408600"/>
          </a:xfrm>
          <a:prstGeom prst="rect">
            <a:avLst/>
          </a:prstGeom>
          <a:solidFill>
            <a:srgbClr val="FFFFFF"/>
          </a:solidFill>
          <a:ln w="38100" cap="flat" cmpd="sng">
            <a:solidFill>
              <a:srgbClr val="3B1A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600"/>
              <a:t>2</a:t>
            </a:r>
            <a:endParaRPr sz="2600" b="0" i="0" u="none" strike="noStrike" cap="none">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2a6aa8e48f8_0_46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graphicFrame>
        <p:nvGraphicFramePr>
          <p:cNvPr id="387" name="Google Shape;387;g2a6aa8e48f8_0_462"/>
          <p:cNvGraphicFramePr/>
          <p:nvPr/>
        </p:nvGraphicFramePr>
        <p:xfrm>
          <a:off x="0" y="0"/>
          <a:ext cx="9143925" cy="5070570"/>
        </p:xfrm>
        <a:graphic>
          <a:graphicData uri="http://schemas.openxmlformats.org/drawingml/2006/table">
            <a:tbl>
              <a:tblPr>
                <a:noFill/>
                <a:tableStyleId>{7FC35D11-48B4-42A8-866D-226C58509627}</a:tableStyleId>
              </a:tblPr>
              <a:tblGrid>
                <a:gridCol w="1294900">
                  <a:extLst>
                    <a:ext uri="{9D8B030D-6E8A-4147-A177-3AD203B41FA5}">
                      <a16:colId xmlns:a16="http://schemas.microsoft.com/office/drawing/2014/main" val="20000"/>
                    </a:ext>
                  </a:extLst>
                </a:gridCol>
                <a:gridCol w="1294900">
                  <a:extLst>
                    <a:ext uri="{9D8B030D-6E8A-4147-A177-3AD203B41FA5}">
                      <a16:colId xmlns:a16="http://schemas.microsoft.com/office/drawing/2014/main" val="20001"/>
                    </a:ext>
                  </a:extLst>
                </a:gridCol>
                <a:gridCol w="1294900">
                  <a:extLst>
                    <a:ext uri="{9D8B030D-6E8A-4147-A177-3AD203B41FA5}">
                      <a16:colId xmlns:a16="http://schemas.microsoft.com/office/drawing/2014/main" val="20002"/>
                    </a:ext>
                  </a:extLst>
                </a:gridCol>
                <a:gridCol w="1374525">
                  <a:extLst>
                    <a:ext uri="{9D8B030D-6E8A-4147-A177-3AD203B41FA5}">
                      <a16:colId xmlns:a16="http://schemas.microsoft.com/office/drawing/2014/main" val="20003"/>
                    </a:ext>
                  </a:extLst>
                </a:gridCol>
                <a:gridCol w="1294900">
                  <a:extLst>
                    <a:ext uri="{9D8B030D-6E8A-4147-A177-3AD203B41FA5}">
                      <a16:colId xmlns:a16="http://schemas.microsoft.com/office/drawing/2014/main" val="20004"/>
                    </a:ext>
                  </a:extLst>
                </a:gridCol>
                <a:gridCol w="1294900">
                  <a:extLst>
                    <a:ext uri="{9D8B030D-6E8A-4147-A177-3AD203B41FA5}">
                      <a16:colId xmlns:a16="http://schemas.microsoft.com/office/drawing/2014/main" val="20005"/>
                    </a:ext>
                  </a:extLst>
                </a:gridCol>
                <a:gridCol w="1294900">
                  <a:extLst>
                    <a:ext uri="{9D8B030D-6E8A-4147-A177-3AD203B41FA5}">
                      <a16:colId xmlns:a16="http://schemas.microsoft.com/office/drawing/2014/main" val="20006"/>
                    </a:ext>
                  </a:extLst>
                </a:gridCol>
              </a:tblGrid>
              <a:tr h="542250">
                <a:tc>
                  <a:txBody>
                    <a:bodyPr/>
                    <a:lstStyle/>
                    <a:p>
                      <a:pPr marL="0" marR="0" lvl="0" indent="0" algn="ctr" rtl="0">
                        <a:lnSpc>
                          <a:spcPct val="100000"/>
                        </a:lnSpc>
                        <a:spcBef>
                          <a:spcPts val="0"/>
                        </a:spcBef>
                        <a:spcAft>
                          <a:spcPts val="0"/>
                        </a:spcAft>
                        <a:buNone/>
                      </a:pPr>
                      <a:r>
                        <a:rPr lang="en" sz="1100" b="1" i="0" u="none" strike="noStrike" cap="none">
                          <a:solidFill>
                            <a:srgbClr val="000000"/>
                          </a:solidFill>
                          <a:latin typeface="Lucida Sans"/>
                          <a:ea typeface="Lucida Sans"/>
                          <a:cs typeface="Lucida Sans"/>
                          <a:sym typeface="Lucida Sans"/>
                        </a:rPr>
                        <a:t>Knowledge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b="1" i="0" u="none" strike="noStrike" cap="none">
                          <a:solidFill>
                            <a:srgbClr val="000000"/>
                          </a:solidFill>
                          <a:latin typeface="Lucida Sans"/>
                          <a:ea typeface="Lucida Sans"/>
                          <a:cs typeface="Lucida Sans"/>
                          <a:sym typeface="Lucida Sans"/>
                        </a:rPr>
                        <a:t>Application</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b="1" i="0" u="none" strike="noStrike" cap="none">
                          <a:solidFill>
                            <a:srgbClr val="000000"/>
                          </a:solidFill>
                          <a:latin typeface="Lucida Sans"/>
                          <a:ea typeface="Lucida Sans"/>
                          <a:cs typeface="Lucida Sans"/>
                          <a:sym typeface="Lucida Sans"/>
                        </a:rPr>
                        <a:t>Synthesis</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b="1" i="0" u="none" strike="noStrike" cap="none">
                          <a:solidFill>
                            <a:srgbClr val="000000"/>
                          </a:solidFill>
                          <a:latin typeface="Lucida Sans"/>
                          <a:ea typeface="Lucida Sans"/>
                          <a:cs typeface="Lucida Sans"/>
                          <a:sym typeface="Lucida Sans"/>
                        </a:rPr>
                        <a:t>Reading Comp. and Written Expression</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b="1" i="0" u="none" strike="noStrike" cap="none">
                          <a:solidFill>
                            <a:srgbClr val="000000"/>
                          </a:solidFill>
                          <a:latin typeface="Lucida Sans"/>
                          <a:ea typeface="Lucida Sans"/>
                          <a:cs typeface="Lucida Sans"/>
                          <a:sym typeface="Lucida Sans"/>
                        </a:rPr>
                        <a:t>Knowledge and Use of Conventions</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b="1" i="0" u="none" strike="noStrike" cap="none">
                          <a:solidFill>
                            <a:srgbClr val="000000"/>
                          </a:solidFill>
                          <a:latin typeface="Lucida Sans"/>
                          <a:ea typeface="Lucida Sans"/>
                          <a:cs typeface="Lucida Sans"/>
                          <a:sym typeface="Lucida Sans"/>
                        </a:rPr>
                        <a:t>Student Name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b="1" i="0" u="none" strike="noStrike" cap="none">
                          <a:solidFill>
                            <a:srgbClr val="000000"/>
                          </a:solidFill>
                          <a:latin typeface="Lucida Sans"/>
                          <a:ea typeface="Lucida Sans"/>
                          <a:cs typeface="Lucida Sans"/>
                          <a:sym typeface="Lucida Sans"/>
                        </a:rPr>
                        <a:t>LASID</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0"/>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Not Tested</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1"/>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0</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2</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2"/>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0</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3</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3"/>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a:latin typeface="Open Sans"/>
                          <a:ea typeface="Open Sans"/>
                          <a:cs typeface="Open Sans"/>
                          <a:sym typeface="Open Sans"/>
                        </a:rPr>
                        <a:t>0</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4</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4"/>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5</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5"/>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3</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6</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6"/>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4</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7</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7"/>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8</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8"/>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9525" cap="flat" cmpd="sng">
                      <a:solidFill>
                        <a:srgbClr val="000000">
                          <a:alpha val="0"/>
                        </a:srgbClr>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3</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9</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9"/>
                  </a:ext>
                </a:extLst>
              </a:tr>
              <a:tr h="1812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9525" cap="flat" cmpd="sng">
                      <a:solidFill>
                        <a:srgbClr val="000000">
                          <a:alpha val="0"/>
                        </a:srgbClr>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3</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10</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0</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11</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1"/>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0</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0</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12</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2"/>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4</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3</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13</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3"/>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3</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14</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4"/>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0</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15</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5"/>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a:latin typeface="Open Sans"/>
                          <a:ea typeface="Open Sans"/>
                          <a:cs typeface="Open Sans"/>
                          <a:sym typeface="Open Sans"/>
                        </a:rPr>
                        <a:t>4</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16</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6"/>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4</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17</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7"/>
                  </a:ext>
                </a:extLst>
              </a:tr>
              <a:tr h="1812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a:latin typeface="Open Sans"/>
                          <a:ea typeface="Open Sans"/>
                          <a:cs typeface="Open Sans"/>
                          <a:sym typeface="Open Sans"/>
                        </a:rPr>
                        <a:t>8</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18</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4</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19</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9"/>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4</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20</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20"/>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4</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21</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21"/>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6</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22</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extLst>
                  <a:ext uri="{0D108BD9-81ED-4DB2-BD59-A6C34878D82A}">
                    <a16:rowId xmlns:a16="http://schemas.microsoft.com/office/drawing/2014/main" val="10022"/>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23</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extLst>
                  <a:ext uri="{0D108BD9-81ED-4DB2-BD59-A6C34878D82A}">
                    <a16:rowId xmlns:a16="http://schemas.microsoft.com/office/drawing/2014/main" val="10023"/>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24</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extLst>
                  <a:ext uri="{0D108BD9-81ED-4DB2-BD59-A6C34878D82A}">
                    <a16:rowId xmlns:a16="http://schemas.microsoft.com/office/drawing/2014/main" val="10024"/>
                  </a:ext>
                </a:extLst>
              </a:tr>
            </a:tbl>
          </a:graphicData>
        </a:graphic>
      </p:graphicFrame>
      <p:grpSp>
        <p:nvGrpSpPr>
          <p:cNvPr id="388" name="Google Shape;388;g2a6aa8e48f8_0_462"/>
          <p:cNvGrpSpPr/>
          <p:nvPr/>
        </p:nvGrpSpPr>
        <p:grpSpPr>
          <a:xfrm>
            <a:off x="0" y="527622"/>
            <a:ext cx="9106493" cy="1920135"/>
            <a:chOff x="0" y="742384"/>
            <a:chExt cx="9106493" cy="1874400"/>
          </a:xfrm>
        </p:grpSpPr>
        <p:sp>
          <p:nvSpPr>
            <p:cNvPr id="389" name="Google Shape;389;g2a6aa8e48f8_0_462"/>
            <p:cNvSpPr/>
            <p:nvPr/>
          </p:nvSpPr>
          <p:spPr>
            <a:xfrm>
              <a:off x="3902093" y="742384"/>
              <a:ext cx="5204400" cy="1874400"/>
            </a:xfrm>
            <a:prstGeom prst="rect">
              <a:avLst/>
            </a:prstGeom>
            <a:solidFill>
              <a:schemeClr val="accent1"/>
            </a:solid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800" b="0" i="0" u="none" strike="noStrike" cap="none">
                  <a:solidFill>
                    <a:srgbClr val="000000"/>
                  </a:solidFill>
                  <a:latin typeface="Arial"/>
                  <a:ea typeface="Arial"/>
                  <a:cs typeface="Arial"/>
                  <a:sym typeface="Arial"/>
                </a:rPr>
                <a:t>10 Students Are Placed Into the </a:t>
              </a:r>
              <a:r>
                <a:rPr lang="en" sz="2800" b="1" i="0" u="none" strike="noStrike" cap="none">
                  <a:solidFill>
                    <a:srgbClr val="000000"/>
                  </a:solidFill>
                  <a:latin typeface="Arial"/>
                  <a:ea typeface="Arial"/>
                  <a:cs typeface="Arial"/>
                  <a:sym typeface="Arial"/>
                </a:rPr>
                <a:t>Knowledge Group</a:t>
              </a:r>
              <a:endParaRPr/>
            </a:p>
          </p:txBody>
        </p:sp>
        <p:sp>
          <p:nvSpPr>
            <p:cNvPr id="390" name="Google Shape;390;g2a6aa8e48f8_0_462"/>
            <p:cNvSpPr/>
            <p:nvPr/>
          </p:nvSpPr>
          <p:spPr>
            <a:xfrm>
              <a:off x="0" y="742384"/>
              <a:ext cx="3902100" cy="1874400"/>
            </a:xfrm>
            <a:prstGeom prst="rect">
              <a:avLst/>
            </a:prstGeom>
            <a:no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391" name="Google Shape;391;g2a6aa8e48f8_0_462"/>
          <p:cNvGrpSpPr/>
          <p:nvPr/>
        </p:nvGrpSpPr>
        <p:grpSpPr>
          <a:xfrm>
            <a:off x="0" y="2446763"/>
            <a:ext cx="9098518" cy="1490336"/>
            <a:chOff x="0" y="742384"/>
            <a:chExt cx="9098518" cy="1874401"/>
          </a:xfrm>
        </p:grpSpPr>
        <p:sp>
          <p:nvSpPr>
            <p:cNvPr id="392" name="Google Shape;392;g2a6aa8e48f8_0_462"/>
            <p:cNvSpPr/>
            <p:nvPr/>
          </p:nvSpPr>
          <p:spPr>
            <a:xfrm>
              <a:off x="3894118" y="742384"/>
              <a:ext cx="5204400" cy="1874400"/>
            </a:xfrm>
            <a:prstGeom prst="rect">
              <a:avLst/>
            </a:prstGeom>
            <a:solidFill>
              <a:schemeClr val="accent1"/>
            </a:solid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800" b="0" i="0" u="none" strike="noStrike" cap="none">
                  <a:solidFill>
                    <a:srgbClr val="000000"/>
                  </a:solidFill>
                  <a:latin typeface="Arial"/>
                  <a:ea typeface="Arial"/>
                  <a:cs typeface="Arial"/>
                  <a:sym typeface="Arial"/>
                </a:rPr>
                <a:t>8 Students Are Placed Into the </a:t>
              </a:r>
              <a:r>
                <a:rPr lang="en" sz="2800" b="1" i="0" u="none" strike="noStrike" cap="none">
                  <a:solidFill>
                    <a:srgbClr val="000000"/>
                  </a:solidFill>
                  <a:latin typeface="Arial"/>
                  <a:ea typeface="Arial"/>
                  <a:cs typeface="Arial"/>
                  <a:sym typeface="Arial"/>
                </a:rPr>
                <a:t>Application Group</a:t>
              </a:r>
              <a:endParaRPr/>
            </a:p>
          </p:txBody>
        </p:sp>
        <p:sp>
          <p:nvSpPr>
            <p:cNvPr id="393" name="Google Shape;393;g2a6aa8e48f8_0_462"/>
            <p:cNvSpPr/>
            <p:nvPr/>
          </p:nvSpPr>
          <p:spPr>
            <a:xfrm>
              <a:off x="0" y="742385"/>
              <a:ext cx="3902100" cy="1874400"/>
            </a:xfrm>
            <a:prstGeom prst="rect">
              <a:avLst/>
            </a:prstGeom>
            <a:no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394" name="Google Shape;394;g2a6aa8e48f8_0_462"/>
          <p:cNvGrpSpPr/>
          <p:nvPr/>
        </p:nvGrpSpPr>
        <p:grpSpPr>
          <a:xfrm>
            <a:off x="-586" y="3943448"/>
            <a:ext cx="9106443" cy="768317"/>
            <a:chOff x="0" y="742384"/>
            <a:chExt cx="9106443" cy="1874400"/>
          </a:xfrm>
        </p:grpSpPr>
        <p:sp>
          <p:nvSpPr>
            <p:cNvPr id="395" name="Google Shape;395;g2a6aa8e48f8_0_462"/>
            <p:cNvSpPr/>
            <p:nvPr/>
          </p:nvSpPr>
          <p:spPr>
            <a:xfrm>
              <a:off x="3902043" y="742384"/>
              <a:ext cx="5204400" cy="1874400"/>
            </a:xfrm>
            <a:prstGeom prst="rect">
              <a:avLst/>
            </a:prstGeom>
            <a:solidFill>
              <a:schemeClr val="accent1"/>
            </a:solid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800" b="0" i="0" u="none" strike="noStrike" cap="none">
                  <a:solidFill>
                    <a:srgbClr val="000000"/>
                  </a:solidFill>
                  <a:latin typeface="Arial"/>
                  <a:ea typeface="Arial"/>
                  <a:cs typeface="Arial"/>
                  <a:sym typeface="Arial"/>
                </a:rPr>
                <a:t>4 Students Are Placed Into the </a:t>
              </a:r>
              <a:r>
                <a:rPr lang="en" sz="2800" b="1" i="0" u="none" strike="noStrike" cap="none">
                  <a:solidFill>
                    <a:srgbClr val="000000"/>
                  </a:solidFill>
                  <a:latin typeface="Arial"/>
                  <a:ea typeface="Arial"/>
                  <a:cs typeface="Arial"/>
                  <a:sym typeface="Arial"/>
                </a:rPr>
                <a:t>Synthesis Group</a:t>
              </a:r>
              <a:endParaRPr/>
            </a:p>
          </p:txBody>
        </p:sp>
        <p:sp>
          <p:nvSpPr>
            <p:cNvPr id="396" name="Google Shape;396;g2a6aa8e48f8_0_462"/>
            <p:cNvSpPr/>
            <p:nvPr/>
          </p:nvSpPr>
          <p:spPr>
            <a:xfrm>
              <a:off x="0" y="742384"/>
              <a:ext cx="3902100" cy="1874400"/>
            </a:xfrm>
            <a:prstGeom prst="rect">
              <a:avLst/>
            </a:prstGeom>
            <a:no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397" name="Google Shape;397;g2a6aa8e48f8_0_462"/>
          <p:cNvGrpSpPr/>
          <p:nvPr/>
        </p:nvGrpSpPr>
        <p:grpSpPr>
          <a:xfrm>
            <a:off x="-586" y="4705453"/>
            <a:ext cx="9106443" cy="384252"/>
            <a:chOff x="0" y="742384"/>
            <a:chExt cx="9106443" cy="1874400"/>
          </a:xfrm>
        </p:grpSpPr>
        <p:sp>
          <p:nvSpPr>
            <p:cNvPr id="398" name="Google Shape;398;g2a6aa8e48f8_0_462"/>
            <p:cNvSpPr/>
            <p:nvPr/>
          </p:nvSpPr>
          <p:spPr>
            <a:xfrm>
              <a:off x="3902043" y="742384"/>
              <a:ext cx="5204400" cy="1874400"/>
            </a:xfrm>
            <a:prstGeom prst="rect">
              <a:avLst/>
            </a:prstGeom>
            <a:solidFill>
              <a:schemeClr val="accent1"/>
            </a:solid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400" b="0" i="0" u="none" strike="noStrike" cap="none">
                  <a:solidFill>
                    <a:srgbClr val="000000"/>
                  </a:solidFill>
                  <a:latin typeface="Arial"/>
                  <a:ea typeface="Arial"/>
                  <a:cs typeface="Arial"/>
                  <a:sym typeface="Arial"/>
                </a:rPr>
                <a:t>2 students in the </a:t>
              </a:r>
              <a:r>
                <a:rPr lang="en" sz="2400" b="1" i="0" u="none" strike="noStrike" cap="none">
                  <a:solidFill>
                    <a:srgbClr val="000000"/>
                  </a:solidFill>
                  <a:latin typeface="Arial"/>
                  <a:ea typeface="Arial"/>
                  <a:cs typeface="Arial"/>
                  <a:sym typeface="Arial"/>
                </a:rPr>
                <a:t>No Score Group</a:t>
              </a:r>
              <a:endParaRPr/>
            </a:p>
          </p:txBody>
        </p:sp>
        <p:sp>
          <p:nvSpPr>
            <p:cNvPr id="399" name="Google Shape;399;g2a6aa8e48f8_0_462"/>
            <p:cNvSpPr/>
            <p:nvPr/>
          </p:nvSpPr>
          <p:spPr>
            <a:xfrm>
              <a:off x="0" y="742384"/>
              <a:ext cx="3902100" cy="1874400"/>
            </a:xfrm>
            <a:prstGeom prst="rect">
              <a:avLst/>
            </a:prstGeom>
            <a:no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2a6aa8e48f8_0_52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graphicFrame>
        <p:nvGraphicFramePr>
          <p:cNvPr id="405" name="Google Shape;405;g2a6aa8e48f8_0_529"/>
          <p:cNvGraphicFramePr/>
          <p:nvPr/>
        </p:nvGraphicFramePr>
        <p:xfrm>
          <a:off x="0" y="0"/>
          <a:ext cx="9143925" cy="5070570"/>
        </p:xfrm>
        <a:graphic>
          <a:graphicData uri="http://schemas.openxmlformats.org/drawingml/2006/table">
            <a:tbl>
              <a:tblPr>
                <a:noFill/>
                <a:tableStyleId>{7FC35D11-48B4-42A8-866D-226C58509627}</a:tableStyleId>
              </a:tblPr>
              <a:tblGrid>
                <a:gridCol w="1294900">
                  <a:extLst>
                    <a:ext uri="{9D8B030D-6E8A-4147-A177-3AD203B41FA5}">
                      <a16:colId xmlns:a16="http://schemas.microsoft.com/office/drawing/2014/main" val="20000"/>
                    </a:ext>
                  </a:extLst>
                </a:gridCol>
                <a:gridCol w="1294900">
                  <a:extLst>
                    <a:ext uri="{9D8B030D-6E8A-4147-A177-3AD203B41FA5}">
                      <a16:colId xmlns:a16="http://schemas.microsoft.com/office/drawing/2014/main" val="20001"/>
                    </a:ext>
                  </a:extLst>
                </a:gridCol>
                <a:gridCol w="1294900">
                  <a:extLst>
                    <a:ext uri="{9D8B030D-6E8A-4147-A177-3AD203B41FA5}">
                      <a16:colId xmlns:a16="http://schemas.microsoft.com/office/drawing/2014/main" val="20002"/>
                    </a:ext>
                  </a:extLst>
                </a:gridCol>
                <a:gridCol w="1374525">
                  <a:extLst>
                    <a:ext uri="{9D8B030D-6E8A-4147-A177-3AD203B41FA5}">
                      <a16:colId xmlns:a16="http://schemas.microsoft.com/office/drawing/2014/main" val="20003"/>
                    </a:ext>
                  </a:extLst>
                </a:gridCol>
                <a:gridCol w="1294900">
                  <a:extLst>
                    <a:ext uri="{9D8B030D-6E8A-4147-A177-3AD203B41FA5}">
                      <a16:colId xmlns:a16="http://schemas.microsoft.com/office/drawing/2014/main" val="20004"/>
                    </a:ext>
                  </a:extLst>
                </a:gridCol>
                <a:gridCol w="1294900">
                  <a:extLst>
                    <a:ext uri="{9D8B030D-6E8A-4147-A177-3AD203B41FA5}">
                      <a16:colId xmlns:a16="http://schemas.microsoft.com/office/drawing/2014/main" val="20005"/>
                    </a:ext>
                  </a:extLst>
                </a:gridCol>
                <a:gridCol w="1294900">
                  <a:extLst>
                    <a:ext uri="{9D8B030D-6E8A-4147-A177-3AD203B41FA5}">
                      <a16:colId xmlns:a16="http://schemas.microsoft.com/office/drawing/2014/main" val="20006"/>
                    </a:ext>
                  </a:extLst>
                </a:gridCol>
              </a:tblGrid>
              <a:tr h="542250">
                <a:tc>
                  <a:txBody>
                    <a:bodyPr/>
                    <a:lstStyle/>
                    <a:p>
                      <a:pPr marL="0" marR="0" lvl="0" indent="0" algn="ctr" rtl="0">
                        <a:lnSpc>
                          <a:spcPct val="100000"/>
                        </a:lnSpc>
                        <a:spcBef>
                          <a:spcPts val="0"/>
                        </a:spcBef>
                        <a:spcAft>
                          <a:spcPts val="0"/>
                        </a:spcAft>
                        <a:buNone/>
                      </a:pPr>
                      <a:r>
                        <a:rPr lang="en" sz="1100" b="1" i="0" u="none" strike="noStrike" cap="none">
                          <a:solidFill>
                            <a:srgbClr val="000000"/>
                          </a:solidFill>
                          <a:latin typeface="Lucida Sans"/>
                          <a:ea typeface="Lucida Sans"/>
                          <a:cs typeface="Lucida Sans"/>
                          <a:sym typeface="Lucida Sans"/>
                        </a:rPr>
                        <a:t>Knowledge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b="1" i="0" u="none" strike="noStrike" cap="none">
                          <a:solidFill>
                            <a:srgbClr val="000000"/>
                          </a:solidFill>
                          <a:latin typeface="Lucida Sans"/>
                          <a:ea typeface="Lucida Sans"/>
                          <a:cs typeface="Lucida Sans"/>
                          <a:sym typeface="Lucida Sans"/>
                        </a:rPr>
                        <a:t>Application</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b="1" i="0" u="none" strike="noStrike" cap="none">
                          <a:solidFill>
                            <a:srgbClr val="000000"/>
                          </a:solidFill>
                          <a:latin typeface="Lucida Sans"/>
                          <a:ea typeface="Lucida Sans"/>
                          <a:cs typeface="Lucida Sans"/>
                          <a:sym typeface="Lucida Sans"/>
                        </a:rPr>
                        <a:t>Synthesis</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b="1" i="0" u="none" strike="noStrike" cap="none">
                          <a:solidFill>
                            <a:srgbClr val="000000"/>
                          </a:solidFill>
                          <a:latin typeface="Lucida Sans"/>
                          <a:ea typeface="Lucida Sans"/>
                          <a:cs typeface="Lucida Sans"/>
                          <a:sym typeface="Lucida Sans"/>
                        </a:rPr>
                        <a:t>Reading Comp. and Written Expression</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b="1" i="0" u="none" strike="noStrike" cap="none">
                          <a:solidFill>
                            <a:srgbClr val="000000"/>
                          </a:solidFill>
                          <a:latin typeface="Lucida Sans"/>
                          <a:ea typeface="Lucida Sans"/>
                          <a:cs typeface="Lucida Sans"/>
                          <a:sym typeface="Lucida Sans"/>
                        </a:rPr>
                        <a:t>Knowledge and Use of Conventions</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b="1" i="0" u="none" strike="noStrike" cap="none">
                          <a:solidFill>
                            <a:srgbClr val="000000"/>
                          </a:solidFill>
                          <a:latin typeface="Lucida Sans"/>
                          <a:ea typeface="Lucida Sans"/>
                          <a:cs typeface="Lucida Sans"/>
                          <a:sym typeface="Lucida Sans"/>
                        </a:rPr>
                        <a:t>Student Name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b="1" i="0" u="none" strike="noStrike" cap="none">
                          <a:solidFill>
                            <a:srgbClr val="000000"/>
                          </a:solidFill>
                          <a:latin typeface="Lucida Sans"/>
                          <a:ea typeface="Lucida Sans"/>
                          <a:cs typeface="Lucida Sans"/>
                          <a:sym typeface="Lucida Sans"/>
                        </a:rPr>
                        <a:t>LASID</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0"/>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Not Tested</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1"/>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0</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2</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2"/>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0</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3</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3"/>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4</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4"/>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5</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5"/>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3</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6</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6"/>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4</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7</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7"/>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8</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8"/>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9525" cap="flat" cmpd="sng">
                      <a:solidFill>
                        <a:srgbClr val="000000">
                          <a:alpha val="0"/>
                        </a:srgbClr>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3</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9</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9"/>
                  </a:ext>
                </a:extLst>
              </a:tr>
              <a:tr h="1812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9525" cap="flat" cmpd="sng">
                      <a:solidFill>
                        <a:srgbClr val="000000">
                          <a:alpha val="0"/>
                        </a:srgbClr>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3</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10</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0</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11</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1"/>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0</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0</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12</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2"/>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4</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3</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13</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3"/>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3</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14</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4"/>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0</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15</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5"/>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3</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16</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6"/>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4</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17</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7"/>
                  </a:ext>
                </a:extLst>
              </a:tr>
              <a:tr h="1812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4</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18</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4</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19</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9"/>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4</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20</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20"/>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4</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21</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21"/>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6</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22</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extLst>
                  <a:ext uri="{0D108BD9-81ED-4DB2-BD59-A6C34878D82A}">
                    <a16:rowId xmlns:a16="http://schemas.microsoft.com/office/drawing/2014/main" val="10022"/>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23</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extLst>
                  <a:ext uri="{0D108BD9-81ED-4DB2-BD59-A6C34878D82A}">
                    <a16:rowId xmlns:a16="http://schemas.microsoft.com/office/drawing/2014/main" val="10023"/>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24</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extLst>
                  <a:ext uri="{0D108BD9-81ED-4DB2-BD59-A6C34878D82A}">
                    <a16:rowId xmlns:a16="http://schemas.microsoft.com/office/drawing/2014/main" val="10024"/>
                  </a:ext>
                </a:extLst>
              </a:tr>
            </a:tbl>
          </a:graphicData>
        </a:graphic>
      </p:graphicFrame>
      <p:grpSp>
        <p:nvGrpSpPr>
          <p:cNvPr id="406" name="Google Shape;406;g2a6aa8e48f8_0_529"/>
          <p:cNvGrpSpPr/>
          <p:nvPr/>
        </p:nvGrpSpPr>
        <p:grpSpPr>
          <a:xfrm>
            <a:off x="0" y="527622"/>
            <a:ext cx="9106443" cy="1920135"/>
            <a:chOff x="0" y="742384"/>
            <a:chExt cx="9106443" cy="1874400"/>
          </a:xfrm>
        </p:grpSpPr>
        <p:sp>
          <p:nvSpPr>
            <p:cNvPr id="407" name="Google Shape;407;g2a6aa8e48f8_0_529"/>
            <p:cNvSpPr/>
            <p:nvPr/>
          </p:nvSpPr>
          <p:spPr>
            <a:xfrm>
              <a:off x="3902043" y="742384"/>
              <a:ext cx="5204400" cy="1874400"/>
            </a:xfrm>
            <a:prstGeom prst="rect">
              <a:avLst/>
            </a:prstGeom>
            <a:solidFill>
              <a:schemeClr val="accent1"/>
            </a:solid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800" b="0" i="0" u="none" strike="noStrike" cap="none">
                  <a:solidFill>
                    <a:srgbClr val="000000"/>
                  </a:solidFill>
                  <a:latin typeface="Arial"/>
                  <a:ea typeface="Arial"/>
                  <a:cs typeface="Arial"/>
                  <a:sym typeface="Arial"/>
                </a:rPr>
                <a:t>10 Students Are Placed Into the </a:t>
              </a:r>
              <a:r>
                <a:rPr lang="en" sz="2800" b="1" i="0" u="none" strike="noStrike" cap="none">
                  <a:solidFill>
                    <a:srgbClr val="000000"/>
                  </a:solidFill>
                  <a:latin typeface="Arial"/>
                  <a:ea typeface="Arial"/>
                  <a:cs typeface="Arial"/>
                  <a:sym typeface="Arial"/>
                </a:rPr>
                <a:t>Knowledge Group</a:t>
              </a:r>
              <a:endParaRPr/>
            </a:p>
          </p:txBody>
        </p:sp>
        <p:sp>
          <p:nvSpPr>
            <p:cNvPr id="408" name="Google Shape;408;g2a6aa8e48f8_0_529"/>
            <p:cNvSpPr/>
            <p:nvPr/>
          </p:nvSpPr>
          <p:spPr>
            <a:xfrm>
              <a:off x="0" y="742384"/>
              <a:ext cx="3902100" cy="1874400"/>
            </a:xfrm>
            <a:prstGeom prst="rect">
              <a:avLst/>
            </a:prstGeom>
            <a:no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409" name="Google Shape;409;g2a6aa8e48f8_0_529"/>
          <p:cNvGrpSpPr/>
          <p:nvPr/>
        </p:nvGrpSpPr>
        <p:grpSpPr>
          <a:xfrm>
            <a:off x="0" y="2446763"/>
            <a:ext cx="9106443" cy="1490336"/>
            <a:chOff x="0" y="742384"/>
            <a:chExt cx="9106443" cy="1874401"/>
          </a:xfrm>
        </p:grpSpPr>
        <p:sp>
          <p:nvSpPr>
            <p:cNvPr id="410" name="Google Shape;410;g2a6aa8e48f8_0_529"/>
            <p:cNvSpPr/>
            <p:nvPr/>
          </p:nvSpPr>
          <p:spPr>
            <a:xfrm>
              <a:off x="3902043" y="742384"/>
              <a:ext cx="5204400" cy="1874400"/>
            </a:xfrm>
            <a:prstGeom prst="rect">
              <a:avLst/>
            </a:prstGeom>
            <a:solidFill>
              <a:schemeClr val="accent1"/>
            </a:solid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800" b="0" i="0" u="none" strike="noStrike" cap="none">
                  <a:solidFill>
                    <a:srgbClr val="000000"/>
                  </a:solidFill>
                  <a:latin typeface="Arial"/>
                  <a:ea typeface="Arial"/>
                  <a:cs typeface="Arial"/>
                  <a:sym typeface="Arial"/>
                </a:rPr>
                <a:t>8 Students Are Placed Into the </a:t>
              </a:r>
              <a:r>
                <a:rPr lang="en" sz="2800" b="1" i="0" u="none" strike="noStrike" cap="none">
                  <a:solidFill>
                    <a:srgbClr val="000000"/>
                  </a:solidFill>
                  <a:latin typeface="Arial"/>
                  <a:ea typeface="Arial"/>
                  <a:cs typeface="Arial"/>
                  <a:sym typeface="Arial"/>
                </a:rPr>
                <a:t>Application Group</a:t>
              </a:r>
              <a:endParaRPr/>
            </a:p>
          </p:txBody>
        </p:sp>
        <p:sp>
          <p:nvSpPr>
            <p:cNvPr id="411" name="Google Shape;411;g2a6aa8e48f8_0_529"/>
            <p:cNvSpPr/>
            <p:nvPr/>
          </p:nvSpPr>
          <p:spPr>
            <a:xfrm>
              <a:off x="0" y="742385"/>
              <a:ext cx="3902100" cy="1874400"/>
            </a:xfrm>
            <a:prstGeom prst="rect">
              <a:avLst/>
            </a:prstGeom>
            <a:no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412" name="Google Shape;412;g2a6aa8e48f8_0_529"/>
          <p:cNvGrpSpPr/>
          <p:nvPr/>
        </p:nvGrpSpPr>
        <p:grpSpPr>
          <a:xfrm>
            <a:off x="-586" y="3943448"/>
            <a:ext cx="9106443" cy="768317"/>
            <a:chOff x="0" y="742384"/>
            <a:chExt cx="9106443" cy="1874400"/>
          </a:xfrm>
        </p:grpSpPr>
        <p:sp>
          <p:nvSpPr>
            <p:cNvPr id="413" name="Google Shape;413;g2a6aa8e48f8_0_529"/>
            <p:cNvSpPr/>
            <p:nvPr/>
          </p:nvSpPr>
          <p:spPr>
            <a:xfrm>
              <a:off x="3902043" y="742384"/>
              <a:ext cx="5204400" cy="1874400"/>
            </a:xfrm>
            <a:prstGeom prst="rect">
              <a:avLst/>
            </a:prstGeom>
            <a:solidFill>
              <a:schemeClr val="accent1"/>
            </a:solid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800" b="0" i="0" u="none" strike="noStrike" cap="none">
                  <a:solidFill>
                    <a:srgbClr val="000000"/>
                  </a:solidFill>
                  <a:latin typeface="Arial"/>
                  <a:ea typeface="Arial"/>
                  <a:cs typeface="Arial"/>
                  <a:sym typeface="Arial"/>
                </a:rPr>
                <a:t>4 Students Are Placed Into the </a:t>
              </a:r>
              <a:r>
                <a:rPr lang="en" sz="2800" b="1" i="0" u="none" strike="noStrike" cap="none">
                  <a:solidFill>
                    <a:srgbClr val="000000"/>
                  </a:solidFill>
                  <a:latin typeface="Arial"/>
                  <a:ea typeface="Arial"/>
                  <a:cs typeface="Arial"/>
                  <a:sym typeface="Arial"/>
                </a:rPr>
                <a:t>Synthesis Group</a:t>
              </a:r>
              <a:endParaRPr/>
            </a:p>
          </p:txBody>
        </p:sp>
        <p:sp>
          <p:nvSpPr>
            <p:cNvPr id="414" name="Google Shape;414;g2a6aa8e48f8_0_529"/>
            <p:cNvSpPr/>
            <p:nvPr/>
          </p:nvSpPr>
          <p:spPr>
            <a:xfrm>
              <a:off x="0" y="742384"/>
              <a:ext cx="3902100" cy="1874400"/>
            </a:xfrm>
            <a:prstGeom prst="rect">
              <a:avLst/>
            </a:prstGeom>
            <a:no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415" name="Google Shape;415;g2a6aa8e48f8_0_529"/>
          <p:cNvGrpSpPr/>
          <p:nvPr/>
        </p:nvGrpSpPr>
        <p:grpSpPr>
          <a:xfrm>
            <a:off x="-586" y="4705453"/>
            <a:ext cx="9106443" cy="384252"/>
            <a:chOff x="0" y="742384"/>
            <a:chExt cx="9106443" cy="1874400"/>
          </a:xfrm>
        </p:grpSpPr>
        <p:sp>
          <p:nvSpPr>
            <p:cNvPr id="416" name="Google Shape;416;g2a6aa8e48f8_0_529"/>
            <p:cNvSpPr/>
            <p:nvPr/>
          </p:nvSpPr>
          <p:spPr>
            <a:xfrm>
              <a:off x="3902043" y="742384"/>
              <a:ext cx="5204400" cy="1874400"/>
            </a:xfrm>
            <a:prstGeom prst="rect">
              <a:avLst/>
            </a:prstGeom>
            <a:solidFill>
              <a:schemeClr val="accent1"/>
            </a:solid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400" b="0" i="0" u="none" strike="noStrike" cap="none">
                  <a:solidFill>
                    <a:srgbClr val="000000"/>
                  </a:solidFill>
                  <a:latin typeface="Arial"/>
                  <a:ea typeface="Arial"/>
                  <a:cs typeface="Arial"/>
                  <a:sym typeface="Arial"/>
                </a:rPr>
                <a:t>2 students in the </a:t>
              </a:r>
              <a:r>
                <a:rPr lang="en" sz="2400" b="1" i="0" u="none" strike="noStrike" cap="none">
                  <a:solidFill>
                    <a:srgbClr val="000000"/>
                  </a:solidFill>
                  <a:latin typeface="Arial"/>
                  <a:ea typeface="Arial"/>
                  <a:cs typeface="Arial"/>
                  <a:sym typeface="Arial"/>
                </a:rPr>
                <a:t>No Score Group</a:t>
              </a:r>
              <a:endParaRPr/>
            </a:p>
          </p:txBody>
        </p:sp>
        <p:sp>
          <p:nvSpPr>
            <p:cNvPr id="417" name="Google Shape;417;g2a6aa8e48f8_0_529"/>
            <p:cNvSpPr/>
            <p:nvPr/>
          </p:nvSpPr>
          <p:spPr>
            <a:xfrm>
              <a:off x="0" y="742384"/>
              <a:ext cx="3902100" cy="1874400"/>
            </a:xfrm>
            <a:prstGeom prst="rect">
              <a:avLst/>
            </a:prstGeom>
            <a:no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18" name="Google Shape;418;g2a6aa8e48f8_0_529"/>
          <p:cNvSpPr/>
          <p:nvPr/>
        </p:nvSpPr>
        <p:spPr>
          <a:xfrm>
            <a:off x="0" y="527615"/>
            <a:ext cx="3901500" cy="1920300"/>
          </a:xfrm>
          <a:prstGeom prst="rect">
            <a:avLst/>
          </a:prstGeom>
          <a:solidFill>
            <a:srgbClr val="FFFFFF">
              <a:alpha val="82750"/>
            </a:srgbClr>
          </a:solid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19" name="Google Shape;419;g2a6aa8e48f8_0_529"/>
          <p:cNvPicPr preferRelativeResize="0"/>
          <p:nvPr/>
        </p:nvPicPr>
        <p:blipFill rotWithShape="1">
          <a:blip r:embed="rId3">
            <a:alphaModFix/>
          </a:blip>
          <a:srcRect l="9" r="19"/>
          <a:stretch/>
        </p:blipFill>
        <p:spPr>
          <a:xfrm>
            <a:off x="1251867" y="583169"/>
            <a:ext cx="1397136" cy="1808061"/>
          </a:xfrm>
          <a:prstGeom prst="rect">
            <a:avLst/>
          </a:prstGeom>
          <a:noFill/>
          <a:ln w="9525" cap="flat" cmpd="sng">
            <a:solidFill>
              <a:srgbClr val="3B1A53"/>
            </a:solidFill>
            <a:prstDash val="solid"/>
            <a:round/>
            <a:headEnd type="none" w="sm" len="sm"/>
            <a:tailEnd type="none" w="sm" len="sm"/>
          </a:ln>
        </p:spPr>
      </p:pic>
      <p:sp>
        <p:nvSpPr>
          <p:cNvPr id="420" name="Google Shape;420;g2a6aa8e48f8_0_529"/>
          <p:cNvSpPr/>
          <p:nvPr/>
        </p:nvSpPr>
        <p:spPr>
          <a:xfrm>
            <a:off x="-2473" y="2446708"/>
            <a:ext cx="3901500" cy="1490400"/>
          </a:xfrm>
          <a:prstGeom prst="rect">
            <a:avLst/>
          </a:prstGeom>
          <a:solidFill>
            <a:srgbClr val="FFFFFF">
              <a:alpha val="82750"/>
            </a:srgbClr>
          </a:solid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1" name="Google Shape;421;g2a6aa8e48f8_0_529"/>
          <p:cNvSpPr/>
          <p:nvPr/>
        </p:nvSpPr>
        <p:spPr>
          <a:xfrm>
            <a:off x="-307" y="3934442"/>
            <a:ext cx="3901500" cy="777600"/>
          </a:xfrm>
          <a:prstGeom prst="rect">
            <a:avLst/>
          </a:prstGeom>
          <a:solidFill>
            <a:srgbClr val="FFFFFF">
              <a:alpha val="82750"/>
            </a:srgbClr>
          </a:solid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2" name="Google Shape;422;g2a6aa8e48f8_0_529"/>
          <p:cNvSpPr/>
          <p:nvPr/>
        </p:nvSpPr>
        <p:spPr>
          <a:xfrm>
            <a:off x="4233" y="4711921"/>
            <a:ext cx="3901500" cy="376800"/>
          </a:xfrm>
          <a:prstGeom prst="rect">
            <a:avLst/>
          </a:prstGeom>
          <a:solidFill>
            <a:srgbClr val="FFFFFF">
              <a:alpha val="82750"/>
            </a:srgbClr>
          </a:solid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23" name="Google Shape;423;g2a6aa8e48f8_0_529"/>
          <p:cNvPicPr preferRelativeResize="0"/>
          <p:nvPr/>
        </p:nvPicPr>
        <p:blipFill rotWithShape="1">
          <a:blip r:embed="rId4">
            <a:alphaModFix/>
          </a:blip>
          <a:srcRect t="25575" b="57511"/>
          <a:stretch/>
        </p:blipFill>
        <p:spPr>
          <a:xfrm>
            <a:off x="1256393" y="4758139"/>
            <a:ext cx="1397134" cy="305798"/>
          </a:xfrm>
          <a:prstGeom prst="rect">
            <a:avLst/>
          </a:prstGeom>
          <a:noFill/>
          <a:ln w="9525" cap="flat" cmpd="sng">
            <a:solidFill>
              <a:srgbClr val="3B1A53"/>
            </a:solidFill>
            <a:prstDash val="solid"/>
            <a:round/>
            <a:headEnd type="none" w="sm" len="sm"/>
            <a:tailEnd type="none" w="sm" len="sm"/>
          </a:ln>
        </p:spPr>
      </p:pic>
      <p:pic>
        <p:nvPicPr>
          <p:cNvPr id="424" name="Google Shape;424;g2a6aa8e48f8_0_529"/>
          <p:cNvPicPr preferRelativeResize="0"/>
          <p:nvPr/>
        </p:nvPicPr>
        <p:blipFill rotWithShape="1">
          <a:blip r:embed="rId5">
            <a:alphaModFix/>
          </a:blip>
          <a:srcRect b="23400"/>
          <a:stretch/>
        </p:blipFill>
        <p:spPr>
          <a:xfrm>
            <a:off x="1256413" y="2498888"/>
            <a:ext cx="1397124" cy="1384576"/>
          </a:xfrm>
          <a:prstGeom prst="rect">
            <a:avLst/>
          </a:prstGeom>
          <a:noFill/>
          <a:ln w="9525" cap="flat" cmpd="sng">
            <a:solidFill>
              <a:srgbClr val="000000"/>
            </a:solidFill>
            <a:prstDash val="solid"/>
            <a:round/>
            <a:headEnd type="none" w="sm" len="sm"/>
            <a:tailEnd type="none" w="sm" len="sm"/>
          </a:ln>
        </p:spPr>
      </p:pic>
      <p:pic>
        <p:nvPicPr>
          <p:cNvPr id="425" name="Google Shape;425;g2a6aa8e48f8_0_529"/>
          <p:cNvPicPr preferRelativeResize="0"/>
          <p:nvPr/>
        </p:nvPicPr>
        <p:blipFill rotWithShape="1">
          <a:blip r:embed="rId6">
            <a:alphaModFix/>
          </a:blip>
          <a:srcRect t="32232" b="32695"/>
          <a:stretch/>
        </p:blipFill>
        <p:spPr>
          <a:xfrm>
            <a:off x="1248763" y="4003976"/>
            <a:ext cx="1399024" cy="634598"/>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2a6aa8e48f8_0_60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graphicFrame>
        <p:nvGraphicFramePr>
          <p:cNvPr id="431" name="Google Shape;431;g2a6aa8e48f8_0_604"/>
          <p:cNvGraphicFramePr/>
          <p:nvPr/>
        </p:nvGraphicFramePr>
        <p:xfrm>
          <a:off x="0" y="0"/>
          <a:ext cx="9143925" cy="5070570"/>
        </p:xfrm>
        <a:graphic>
          <a:graphicData uri="http://schemas.openxmlformats.org/drawingml/2006/table">
            <a:tbl>
              <a:tblPr>
                <a:noFill/>
                <a:tableStyleId>{7FC35D11-48B4-42A8-866D-226C58509627}</a:tableStyleId>
              </a:tblPr>
              <a:tblGrid>
                <a:gridCol w="1294900">
                  <a:extLst>
                    <a:ext uri="{9D8B030D-6E8A-4147-A177-3AD203B41FA5}">
                      <a16:colId xmlns:a16="http://schemas.microsoft.com/office/drawing/2014/main" val="20000"/>
                    </a:ext>
                  </a:extLst>
                </a:gridCol>
                <a:gridCol w="1294900">
                  <a:extLst>
                    <a:ext uri="{9D8B030D-6E8A-4147-A177-3AD203B41FA5}">
                      <a16:colId xmlns:a16="http://schemas.microsoft.com/office/drawing/2014/main" val="20001"/>
                    </a:ext>
                  </a:extLst>
                </a:gridCol>
                <a:gridCol w="1294900">
                  <a:extLst>
                    <a:ext uri="{9D8B030D-6E8A-4147-A177-3AD203B41FA5}">
                      <a16:colId xmlns:a16="http://schemas.microsoft.com/office/drawing/2014/main" val="20002"/>
                    </a:ext>
                  </a:extLst>
                </a:gridCol>
                <a:gridCol w="1374525">
                  <a:extLst>
                    <a:ext uri="{9D8B030D-6E8A-4147-A177-3AD203B41FA5}">
                      <a16:colId xmlns:a16="http://schemas.microsoft.com/office/drawing/2014/main" val="20003"/>
                    </a:ext>
                  </a:extLst>
                </a:gridCol>
                <a:gridCol w="1294900">
                  <a:extLst>
                    <a:ext uri="{9D8B030D-6E8A-4147-A177-3AD203B41FA5}">
                      <a16:colId xmlns:a16="http://schemas.microsoft.com/office/drawing/2014/main" val="20004"/>
                    </a:ext>
                  </a:extLst>
                </a:gridCol>
                <a:gridCol w="1294900">
                  <a:extLst>
                    <a:ext uri="{9D8B030D-6E8A-4147-A177-3AD203B41FA5}">
                      <a16:colId xmlns:a16="http://schemas.microsoft.com/office/drawing/2014/main" val="20005"/>
                    </a:ext>
                  </a:extLst>
                </a:gridCol>
                <a:gridCol w="1294900">
                  <a:extLst>
                    <a:ext uri="{9D8B030D-6E8A-4147-A177-3AD203B41FA5}">
                      <a16:colId xmlns:a16="http://schemas.microsoft.com/office/drawing/2014/main" val="20006"/>
                    </a:ext>
                  </a:extLst>
                </a:gridCol>
              </a:tblGrid>
              <a:tr h="542250">
                <a:tc>
                  <a:txBody>
                    <a:bodyPr/>
                    <a:lstStyle/>
                    <a:p>
                      <a:pPr marL="0" marR="0" lvl="0" indent="0" algn="ctr" rtl="0">
                        <a:lnSpc>
                          <a:spcPct val="100000"/>
                        </a:lnSpc>
                        <a:spcBef>
                          <a:spcPts val="0"/>
                        </a:spcBef>
                        <a:spcAft>
                          <a:spcPts val="0"/>
                        </a:spcAft>
                        <a:buNone/>
                      </a:pPr>
                      <a:r>
                        <a:rPr lang="en" sz="1100" b="1" i="0" u="none" strike="noStrike" cap="none">
                          <a:solidFill>
                            <a:srgbClr val="000000"/>
                          </a:solidFill>
                          <a:latin typeface="Lucida Sans"/>
                          <a:ea typeface="Lucida Sans"/>
                          <a:cs typeface="Lucida Sans"/>
                          <a:sym typeface="Lucida Sans"/>
                        </a:rPr>
                        <a:t>Knowledge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b="1" i="0" u="none" strike="noStrike" cap="none">
                          <a:solidFill>
                            <a:srgbClr val="000000"/>
                          </a:solidFill>
                          <a:latin typeface="Lucida Sans"/>
                          <a:ea typeface="Lucida Sans"/>
                          <a:cs typeface="Lucida Sans"/>
                          <a:sym typeface="Lucida Sans"/>
                        </a:rPr>
                        <a:t>Application</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b="1" i="0" u="none" strike="noStrike" cap="none">
                          <a:solidFill>
                            <a:srgbClr val="000000"/>
                          </a:solidFill>
                          <a:latin typeface="Lucida Sans"/>
                          <a:ea typeface="Lucida Sans"/>
                          <a:cs typeface="Lucida Sans"/>
                          <a:sym typeface="Lucida Sans"/>
                        </a:rPr>
                        <a:t>Synthesis</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b="1" i="0" u="none" strike="noStrike" cap="none">
                          <a:solidFill>
                            <a:srgbClr val="000000"/>
                          </a:solidFill>
                          <a:latin typeface="Lucida Sans"/>
                          <a:ea typeface="Lucida Sans"/>
                          <a:cs typeface="Lucida Sans"/>
                          <a:sym typeface="Lucida Sans"/>
                        </a:rPr>
                        <a:t>Reading Comp. and Written Expression</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b="1" i="0" u="none" strike="noStrike" cap="none">
                          <a:solidFill>
                            <a:srgbClr val="000000"/>
                          </a:solidFill>
                          <a:latin typeface="Lucida Sans"/>
                          <a:ea typeface="Lucida Sans"/>
                          <a:cs typeface="Lucida Sans"/>
                          <a:sym typeface="Lucida Sans"/>
                        </a:rPr>
                        <a:t>Knowledge and Use of Conventions</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b="1" i="0" u="none" strike="noStrike" cap="none">
                          <a:solidFill>
                            <a:srgbClr val="000000"/>
                          </a:solidFill>
                          <a:latin typeface="Lucida Sans"/>
                          <a:ea typeface="Lucida Sans"/>
                          <a:cs typeface="Lucida Sans"/>
                          <a:sym typeface="Lucida Sans"/>
                        </a:rPr>
                        <a:t>Student Name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b="1" i="0" u="none" strike="noStrike" cap="none">
                          <a:solidFill>
                            <a:srgbClr val="000000"/>
                          </a:solidFill>
                          <a:latin typeface="Lucida Sans"/>
                          <a:ea typeface="Lucida Sans"/>
                          <a:cs typeface="Lucida Sans"/>
                          <a:sym typeface="Lucida Sans"/>
                        </a:rPr>
                        <a:t>LASID</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0"/>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Not Tested</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1"/>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0</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2</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2"/>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0</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3</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3"/>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4</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4"/>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5</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5"/>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3</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6</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6"/>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4</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7</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7"/>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8</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8"/>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9525" cap="flat" cmpd="sng">
                      <a:solidFill>
                        <a:srgbClr val="000000">
                          <a:alpha val="0"/>
                        </a:srgbClr>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3</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9</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09"/>
                  </a:ext>
                </a:extLst>
              </a:tr>
              <a:tr h="1812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9525" cap="flat" cmpd="sng">
                      <a:solidFill>
                        <a:srgbClr val="000000">
                          <a:alpha val="0"/>
                        </a:srgbClr>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3</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10</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0</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11</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1"/>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0</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0</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12</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2"/>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4</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3</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13</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3"/>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3</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14</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4"/>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Weak</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FAFADF"/>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0</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15</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5"/>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3</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16</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6"/>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4</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17</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7"/>
                  </a:ext>
                </a:extLst>
              </a:tr>
              <a:tr h="1812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4</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18</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Moderate</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solidFill>
                      <a:srgbClr val="E2FDEC"/>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4</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19</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19"/>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4</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20</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20"/>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4</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21</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tcPr>
                </a:tc>
                <a:extLst>
                  <a:ext uri="{0D108BD9-81ED-4DB2-BD59-A6C34878D82A}">
                    <a16:rowId xmlns:a16="http://schemas.microsoft.com/office/drawing/2014/main" val="10021"/>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Strong</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rgbClr val="EBEBFE"/>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6</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2</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22</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extLst>
                  <a:ext uri="{0D108BD9-81ED-4DB2-BD59-A6C34878D82A}">
                    <a16:rowId xmlns:a16="http://schemas.microsoft.com/office/drawing/2014/main" val="10022"/>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23</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extLst>
                  <a:ext uri="{0D108BD9-81ED-4DB2-BD59-A6C34878D82A}">
                    <a16:rowId xmlns:a16="http://schemas.microsoft.com/office/drawing/2014/main" val="10023"/>
                  </a:ext>
                </a:extLst>
              </a:tr>
              <a:tr h="184725">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STUDENT 24</a:t>
                      </a:r>
                      <a:endParaRPr/>
                    </a:p>
                  </a:txBody>
                  <a:tcPr marL="5215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1234567891</a:t>
                      </a:r>
                      <a:endParaRPr/>
                    </a:p>
                  </a:txBody>
                  <a:tcPr marL="5800" marR="5800" marT="5800" marB="0" anchor="ctr">
                    <a:lnL w="12700" cap="flat" cmpd="sng">
                      <a:solidFill>
                        <a:srgbClr val="D0DAD4"/>
                      </a:solidFill>
                      <a:prstDash val="solid"/>
                      <a:round/>
                      <a:headEnd type="none" w="sm" len="sm"/>
                      <a:tailEnd type="none" w="sm" len="sm"/>
                    </a:lnL>
                    <a:lnR w="12700" cap="flat" cmpd="sng">
                      <a:solidFill>
                        <a:srgbClr val="D0DAD4"/>
                      </a:solidFill>
                      <a:prstDash val="solid"/>
                      <a:round/>
                      <a:headEnd type="none" w="sm" len="sm"/>
                      <a:tailEnd type="none" w="sm" len="sm"/>
                    </a:lnR>
                    <a:lnT w="12700" cap="flat" cmpd="sng">
                      <a:solidFill>
                        <a:srgbClr val="D0DAD4"/>
                      </a:solidFill>
                      <a:prstDash val="solid"/>
                      <a:round/>
                      <a:headEnd type="none" w="sm" len="sm"/>
                      <a:tailEnd type="none" w="sm" len="sm"/>
                    </a:lnT>
                    <a:lnB w="12700" cap="flat" cmpd="sng">
                      <a:solidFill>
                        <a:srgbClr val="D0DAD4"/>
                      </a:solidFill>
                      <a:prstDash val="solid"/>
                      <a:round/>
                      <a:headEnd type="none" w="sm" len="sm"/>
                      <a:tailEnd type="none" w="sm" len="sm"/>
                    </a:lnB>
                    <a:solidFill>
                      <a:schemeClr val="lt1"/>
                    </a:solidFill>
                  </a:tcPr>
                </a:tc>
                <a:extLst>
                  <a:ext uri="{0D108BD9-81ED-4DB2-BD59-A6C34878D82A}">
                    <a16:rowId xmlns:a16="http://schemas.microsoft.com/office/drawing/2014/main" val="10024"/>
                  </a:ext>
                </a:extLst>
              </a:tr>
            </a:tbl>
          </a:graphicData>
        </a:graphic>
      </p:graphicFrame>
      <p:grpSp>
        <p:nvGrpSpPr>
          <p:cNvPr id="432" name="Google Shape;432;g2a6aa8e48f8_0_604"/>
          <p:cNvGrpSpPr/>
          <p:nvPr/>
        </p:nvGrpSpPr>
        <p:grpSpPr>
          <a:xfrm>
            <a:off x="0" y="527622"/>
            <a:ext cx="9106443" cy="1920135"/>
            <a:chOff x="0" y="742384"/>
            <a:chExt cx="9106443" cy="1874400"/>
          </a:xfrm>
        </p:grpSpPr>
        <p:sp>
          <p:nvSpPr>
            <p:cNvPr id="433" name="Google Shape;433;g2a6aa8e48f8_0_604"/>
            <p:cNvSpPr/>
            <p:nvPr/>
          </p:nvSpPr>
          <p:spPr>
            <a:xfrm>
              <a:off x="3902043" y="742384"/>
              <a:ext cx="5204400" cy="1874400"/>
            </a:xfrm>
            <a:prstGeom prst="rect">
              <a:avLst/>
            </a:prstGeom>
            <a:solidFill>
              <a:schemeClr val="accent1"/>
            </a:solid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800" b="0" i="0" u="none" strike="noStrike" cap="none">
                  <a:solidFill>
                    <a:srgbClr val="000000"/>
                  </a:solidFill>
                  <a:latin typeface="Arial"/>
                  <a:ea typeface="Arial"/>
                  <a:cs typeface="Arial"/>
                  <a:sym typeface="Arial"/>
                </a:rPr>
                <a:t>10 Students Are Placed Into the </a:t>
              </a:r>
              <a:r>
                <a:rPr lang="en" sz="2800" b="1" i="0" u="none" strike="noStrike" cap="none">
                  <a:solidFill>
                    <a:srgbClr val="000000"/>
                  </a:solidFill>
                  <a:latin typeface="Arial"/>
                  <a:ea typeface="Arial"/>
                  <a:cs typeface="Arial"/>
                  <a:sym typeface="Arial"/>
                </a:rPr>
                <a:t>Knowledge Group</a:t>
              </a:r>
              <a:endParaRPr/>
            </a:p>
          </p:txBody>
        </p:sp>
        <p:sp>
          <p:nvSpPr>
            <p:cNvPr id="434" name="Google Shape;434;g2a6aa8e48f8_0_604"/>
            <p:cNvSpPr/>
            <p:nvPr/>
          </p:nvSpPr>
          <p:spPr>
            <a:xfrm>
              <a:off x="0" y="742384"/>
              <a:ext cx="3902100" cy="1874400"/>
            </a:xfrm>
            <a:prstGeom prst="rect">
              <a:avLst/>
            </a:prstGeom>
            <a:no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435" name="Google Shape;435;g2a6aa8e48f8_0_604"/>
          <p:cNvGrpSpPr/>
          <p:nvPr/>
        </p:nvGrpSpPr>
        <p:grpSpPr>
          <a:xfrm>
            <a:off x="0" y="2446763"/>
            <a:ext cx="9106443" cy="1490336"/>
            <a:chOff x="0" y="742384"/>
            <a:chExt cx="9106443" cy="1874401"/>
          </a:xfrm>
        </p:grpSpPr>
        <p:sp>
          <p:nvSpPr>
            <p:cNvPr id="436" name="Google Shape;436;g2a6aa8e48f8_0_604"/>
            <p:cNvSpPr/>
            <p:nvPr/>
          </p:nvSpPr>
          <p:spPr>
            <a:xfrm>
              <a:off x="3902043" y="742384"/>
              <a:ext cx="5204400" cy="1874400"/>
            </a:xfrm>
            <a:prstGeom prst="rect">
              <a:avLst/>
            </a:prstGeom>
            <a:solidFill>
              <a:schemeClr val="accent1"/>
            </a:solid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800" b="0" i="0" u="none" strike="noStrike" cap="none">
                  <a:solidFill>
                    <a:srgbClr val="000000"/>
                  </a:solidFill>
                  <a:latin typeface="Arial"/>
                  <a:ea typeface="Arial"/>
                  <a:cs typeface="Arial"/>
                  <a:sym typeface="Arial"/>
                </a:rPr>
                <a:t>8 Students Are Placed Into the </a:t>
              </a:r>
              <a:r>
                <a:rPr lang="en" sz="2800" b="1" i="0" u="none" strike="noStrike" cap="none">
                  <a:solidFill>
                    <a:srgbClr val="000000"/>
                  </a:solidFill>
                  <a:latin typeface="Arial"/>
                  <a:ea typeface="Arial"/>
                  <a:cs typeface="Arial"/>
                  <a:sym typeface="Arial"/>
                </a:rPr>
                <a:t>Application Group</a:t>
              </a:r>
              <a:endParaRPr/>
            </a:p>
          </p:txBody>
        </p:sp>
        <p:sp>
          <p:nvSpPr>
            <p:cNvPr id="437" name="Google Shape;437;g2a6aa8e48f8_0_604"/>
            <p:cNvSpPr/>
            <p:nvPr/>
          </p:nvSpPr>
          <p:spPr>
            <a:xfrm>
              <a:off x="0" y="742385"/>
              <a:ext cx="3902100" cy="1874400"/>
            </a:xfrm>
            <a:prstGeom prst="rect">
              <a:avLst/>
            </a:prstGeom>
            <a:no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438" name="Google Shape;438;g2a6aa8e48f8_0_604"/>
          <p:cNvGrpSpPr/>
          <p:nvPr/>
        </p:nvGrpSpPr>
        <p:grpSpPr>
          <a:xfrm>
            <a:off x="-586" y="3943448"/>
            <a:ext cx="9106443" cy="768317"/>
            <a:chOff x="0" y="742384"/>
            <a:chExt cx="9106443" cy="1874400"/>
          </a:xfrm>
        </p:grpSpPr>
        <p:sp>
          <p:nvSpPr>
            <p:cNvPr id="439" name="Google Shape;439;g2a6aa8e48f8_0_604"/>
            <p:cNvSpPr/>
            <p:nvPr/>
          </p:nvSpPr>
          <p:spPr>
            <a:xfrm>
              <a:off x="3902043" y="742384"/>
              <a:ext cx="5204400" cy="1874400"/>
            </a:xfrm>
            <a:prstGeom prst="rect">
              <a:avLst/>
            </a:prstGeom>
            <a:solidFill>
              <a:schemeClr val="accent1"/>
            </a:solid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800" b="0" i="0" u="none" strike="noStrike" cap="none">
                  <a:solidFill>
                    <a:srgbClr val="000000"/>
                  </a:solidFill>
                  <a:latin typeface="Arial"/>
                  <a:ea typeface="Arial"/>
                  <a:cs typeface="Arial"/>
                  <a:sym typeface="Arial"/>
                </a:rPr>
                <a:t>4 Students Are Placed Into the </a:t>
              </a:r>
              <a:r>
                <a:rPr lang="en" sz="2800" b="1" i="0" u="none" strike="noStrike" cap="none">
                  <a:solidFill>
                    <a:srgbClr val="000000"/>
                  </a:solidFill>
                  <a:latin typeface="Arial"/>
                  <a:ea typeface="Arial"/>
                  <a:cs typeface="Arial"/>
                  <a:sym typeface="Arial"/>
                </a:rPr>
                <a:t>Synthesis Group</a:t>
              </a:r>
              <a:endParaRPr/>
            </a:p>
          </p:txBody>
        </p:sp>
        <p:sp>
          <p:nvSpPr>
            <p:cNvPr id="440" name="Google Shape;440;g2a6aa8e48f8_0_604"/>
            <p:cNvSpPr/>
            <p:nvPr/>
          </p:nvSpPr>
          <p:spPr>
            <a:xfrm>
              <a:off x="0" y="742384"/>
              <a:ext cx="3902100" cy="1874400"/>
            </a:xfrm>
            <a:prstGeom prst="rect">
              <a:avLst/>
            </a:prstGeom>
            <a:no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441" name="Google Shape;441;g2a6aa8e48f8_0_604"/>
          <p:cNvGrpSpPr/>
          <p:nvPr/>
        </p:nvGrpSpPr>
        <p:grpSpPr>
          <a:xfrm>
            <a:off x="-586" y="4705453"/>
            <a:ext cx="9106443" cy="384252"/>
            <a:chOff x="0" y="742384"/>
            <a:chExt cx="9106443" cy="1874400"/>
          </a:xfrm>
        </p:grpSpPr>
        <p:sp>
          <p:nvSpPr>
            <p:cNvPr id="442" name="Google Shape;442;g2a6aa8e48f8_0_604"/>
            <p:cNvSpPr/>
            <p:nvPr/>
          </p:nvSpPr>
          <p:spPr>
            <a:xfrm>
              <a:off x="3902043" y="742384"/>
              <a:ext cx="5204400" cy="1874400"/>
            </a:xfrm>
            <a:prstGeom prst="rect">
              <a:avLst/>
            </a:prstGeom>
            <a:solidFill>
              <a:schemeClr val="accent1"/>
            </a:solid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400" b="0" i="0" u="none" strike="noStrike" cap="none">
                  <a:solidFill>
                    <a:srgbClr val="000000"/>
                  </a:solidFill>
                  <a:latin typeface="Arial"/>
                  <a:ea typeface="Arial"/>
                  <a:cs typeface="Arial"/>
                  <a:sym typeface="Arial"/>
                </a:rPr>
                <a:t>2 students in the </a:t>
              </a:r>
              <a:r>
                <a:rPr lang="en" sz="2400" b="1" i="0" u="none" strike="noStrike" cap="none">
                  <a:solidFill>
                    <a:srgbClr val="000000"/>
                  </a:solidFill>
                  <a:latin typeface="Arial"/>
                  <a:ea typeface="Arial"/>
                  <a:cs typeface="Arial"/>
                  <a:sym typeface="Arial"/>
                </a:rPr>
                <a:t>No Score Group</a:t>
              </a:r>
              <a:endParaRPr/>
            </a:p>
          </p:txBody>
        </p:sp>
        <p:sp>
          <p:nvSpPr>
            <p:cNvPr id="443" name="Google Shape;443;g2a6aa8e48f8_0_604"/>
            <p:cNvSpPr/>
            <p:nvPr/>
          </p:nvSpPr>
          <p:spPr>
            <a:xfrm>
              <a:off x="0" y="742384"/>
              <a:ext cx="3902100" cy="1874400"/>
            </a:xfrm>
            <a:prstGeom prst="rect">
              <a:avLst/>
            </a:prstGeom>
            <a:no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44" name="Google Shape;444;g2a6aa8e48f8_0_604"/>
          <p:cNvSpPr/>
          <p:nvPr/>
        </p:nvSpPr>
        <p:spPr>
          <a:xfrm>
            <a:off x="0" y="527615"/>
            <a:ext cx="3901500" cy="1920300"/>
          </a:xfrm>
          <a:prstGeom prst="rect">
            <a:avLst/>
          </a:prstGeom>
          <a:solidFill>
            <a:srgbClr val="FFFFFF">
              <a:alpha val="82750"/>
            </a:srgbClr>
          </a:solid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5" name="Google Shape;445;g2a6aa8e48f8_0_604"/>
          <p:cNvSpPr/>
          <p:nvPr/>
        </p:nvSpPr>
        <p:spPr>
          <a:xfrm>
            <a:off x="-2473" y="2446708"/>
            <a:ext cx="3901500" cy="1490400"/>
          </a:xfrm>
          <a:prstGeom prst="rect">
            <a:avLst/>
          </a:prstGeom>
          <a:solidFill>
            <a:srgbClr val="FFFFFF">
              <a:alpha val="82750"/>
            </a:srgbClr>
          </a:solid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6" name="Google Shape;446;g2a6aa8e48f8_0_604"/>
          <p:cNvSpPr/>
          <p:nvPr/>
        </p:nvSpPr>
        <p:spPr>
          <a:xfrm>
            <a:off x="-307" y="3934442"/>
            <a:ext cx="3901500" cy="777600"/>
          </a:xfrm>
          <a:prstGeom prst="rect">
            <a:avLst/>
          </a:prstGeom>
          <a:solidFill>
            <a:srgbClr val="FFFFFF">
              <a:alpha val="82750"/>
            </a:srgbClr>
          </a:solid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7" name="Google Shape;447;g2a6aa8e48f8_0_604"/>
          <p:cNvSpPr/>
          <p:nvPr/>
        </p:nvSpPr>
        <p:spPr>
          <a:xfrm>
            <a:off x="4233" y="4711921"/>
            <a:ext cx="3901500" cy="376800"/>
          </a:xfrm>
          <a:prstGeom prst="rect">
            <a:avLst/>
          </a:prstGeom>
          <a:solidFill>
            <a:srgbClr val="FFFFFF">
              <a:alpha val="82750"/>
            </a:srgbClr>
          </a:solid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8" name="Google Shape;448;g2a6aa8e48f8_0_604"/>
          <p:cNvSpPr/>
          <p:nvPr/>
        </p:nvSpPr>
        <p:spPr>
          <a:xfrm>
            <a:off x="3947524" y="2449378"/>
            <a:ext cx="5149800" cy="2639400"/>
          </a:xfrm>
          <a:prstGeom prst="rect">
            <a:avLst/>
          </a:prstGeom>
          <a:solidFill>
            <a:srgbClr val="FFFFFF">
              <a:alpha val="82750"/>
            </a:srgbClr>
          </a:solid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49" name="Google Shape;449;g2a6aa8e48f8_0_604"/>
          <p:cNvPicPr preferRelativeResize="0"/>
          <p:nvPr/>
        </p:nvPicPr>
        <p:blipFill rotWithShape="1">
          <a:blip r:embed="rId3">
            <a:alphaModFix/>
          </a:blip>
          <a:srcRect l="9" r="19"/>
          <a:stretch/>
        </p:blipFill>
        <p:spPr>
          <a:xfrm>
            <a:off x="196755" y="618451"/>
            <a:ext cx="3370219" cy="4361472"/>
          </a:xfrm>
          <a:prstGeom prst="rect">
            <a:avLst/>
          </a:prstGeom>
          <a:noFill/>
          <a:ln w="9525" cap="flat" cmpd="sng">
            <a:solidFill>
              <a:srgbClr val="3B1A53"/>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g29e2afb1d78_0_439"/>
          <p:cNvPicPr preferRelativeResize="0"/>
          <p:nvPr/>
        </p:nvPicPr>
        <p:blipFill rotWithShape="1">
          <a:blip r:embed="rId4">
            <a:alphaModFix/>
          </a:blip>
          <a:srcRect l="9" r="19"/>
          <a:stretch/>
        </p:blipFill>
        <p:spPr>
          <a:xfrm>
            <a:off x="196755" y="618451"/>
            <a:ext cx="3370219" cy="4361472"/>
          </a:xfrm>
          <a:prstGeom prst="rect">
            <a:avLst/>
          </a:prstGeom>
          <a:noFill/>
          <a:ln w="9525" cap="flat" cmpd="sng">
            <a:solidFill>
              <a:srgbClr val="3B1A53"/>
            </a:solidFill>
            <a:prstDash val="solid"/>
            <a:round/>
            <a:headEnd type="none" w="sm" len="sm"/>
            <a:tailEnd type="none" w="sm" len="sm"/>
          </a:ln>
        </p:spPr>
      </p:pic>
      <p:sp>
        <p:nvSpPr>
          <p:cNvPr id="455" name="Google Shape;455;g29e2afb1d78_0_439"/>
          <p:cNvSpPr txBox="1"/>
          <p:nvPr/>
        </p:nvSpPr>
        <p:spPr>
          <a:xfrm>
            <a:off x="3902050" y="2647950"/>
            <a:ext cx="5204400" cy="175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500" b="0" i="0" u="none" strike="noStrike" cap="none">
                <a:solidFill>
                  <a:srgbClr val="000000"/>
                </a:solidFill>
                <a:latin typeface="Arial"/>
                <a:ea typeface="Arial"/>
                <a:cs typeface="Arial"/>
                <a:sym typeface="Arial"/>
              </a:rPr>
              <a:t>The</a:t>
            </a:r>
            <a:r>
              <a:rPr lang="en" sz="2500"/>
              <a:t>se 10 students may </a:t>
            </a:r>
            <a:r>
              <a:rPr lang="en" sz="2500" b="0" i="0" u="none" strike="noStrike" cap="none">
                <a:solidFill>
                  <a:srgbClr val="000000"/>
                </a:solidFill>
                <a:latin typeface="Arial"/>
                <a:ea typeface="Arial"/>
                <a:cs typeface="Arial"/>
                <a:sym typeface="Arial"/>
              </a:rPr>
              <a:t>have different </a:t>
            </a:r>
            <a:r>
              <a:rPr lang="en" sz="2500"/>
              <a:t>ratings, on Application and Synthesis, as well as the rubric scores, but are all Weak or Moderate on Knowledge. </a:t>
            </a:r>
            <a:endParaRPr sz="2500" b="0" i="0" u="none" strike="noStrike" cap="none">
              <a:solidFill>
                <a:srgbClr val="000000"/>
              </a:solidFill>
              <a:latin typeface="Arial"/>
              <a:ea typeface="Arial"/>
              <a:cs typeface="Arial"/>
              <a:sym typeface="Arial"/>
            </a:endParaRPr>
          </a:p>
        </p:txBody>
      </p:sp>
      <p:sp>
        <p:nvSpPr>
          <p:cNvPr id="456" name="Google Shape;456;g29e2afb1d78_0_43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24</a:t>
            </a:fld>
            <a:endParaRPr/>
          </a:p>
        </p:txBody>
      </p:sp>
      <p:sp>
        <p:nvSpPr>
          <p:cNvPr id="457" name="Google Shape;457;g29e2afb1d78_0_439"/>
          <p:cNvSpPr txBox="1">
            <a:spLocks noGrp="1"/>
          </p:cNvSpPr>
          <p:nvPr>
            <p:ph type="title"/>
          </p:nvPr>
        </p:nvSpPr>
        <p:spPr>
          <a:xfrm>
            <a:off x="0" y="-100900"/>
            <a:ext cx="9144000" cy="674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1" i="0" u="none" strike="noStrike" cap="none">
                <a:solidFill>
                  <a:srgbClr val="3B1A53"/>
                </a:solidFill>
                <a:latin typeface="Public Sans"/>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3"/>
                  </a:ext>
                </a:extLst>
              </a:rPr>
              <a:t>The Grouped Roster</a:t>
            </a:r>
            <a:r>
              <a:rPr lang="en" sz="2800" b="1" i="0" u="none" strike="noStrike" cap="none">
                <a:solidFill>
                  <a:srgbClr val="3B1A53"/>
                </a:solidFill>
                <a:latin typeface="Public Sans"/>
                <a:ea typeface="Public Sans"/>
                <a:cs typeface="Public Sans"/>
                <a:sym typeface="Public Sans"/>
              </a:rPr>
              <a:t> - Group Tables</a:t>
            </a:r>
            <a:endParaRPr sz="2800" b="1" i="0" u="none" strike="noStrike" cap="none">
              <a:solidFill>
                <a:srgbClr val="3B1A53"/>
              </a:solidFill>
              <a:latin typeface="Public Sans"/>
              <a:ea typeface="Public Sans"/>
              <a:cs typeface="Public Sans"/>
              <a:sym typeface="Public Sans"/>
            </a:endParaRPr>
          </a:p>
        </p:txBody>
      </p:sp>
      <p:sp>
        <p:nvSpPr>
          <p:cNvPr id="458" name="Google Shape;458;g29e2afb1d78_0_439"/>
          <p:cNvSpPr/>
          <p:nvPr/>
        </p:nvSpPr>
        <p:spPr>
          <a:xfrm>
            <a:off x="3902043" y="603822"/>
            <a:ext cx="5204400" cy="1920000"/>
          </a:xfrm>
          <a:prstGeom prst="rect">
            <a:avLst/>
          </a:prstGeom>
          <a:solidFill>
            <a:schemeClr val="accent1"/>
          </a:solidFill>
          <a:ln w="25400" cap="flat" cmpd="sng">
            <a:solidFill>
              <a:srgbClr val="445A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2800" b="0" i="0" u="none" strike="noStrike" cap="none">
                <a:solidFill>
                  <a:srgbClr val="000000"/>
                </a:solidFill>
                <a:latin typeface="Arial"/>
                <a:ea typeface="Arial"/>
                <a:cs typeface="Arial"/>
                <a:sym typeface="Arial"/>
              </a:rPr>
              <a:t>10 Students Are Placed Into the </a:t>
            </a:r>
            <a:r>
              <a:rPr lang="en" sz="2800" b="1" i="0" u="none" strike="noStrike" cap="none">
                <a:solidFill>
                  <a:srgbClr val="000000"/>
                </a:solidFill>
                <a:latin typeface="Arial"/>
                <a:ea typeface="Arial"/>
                <a:cs typeface="Arial"/>
                <a:sym typeface="Arial"/>
              </a:rPr>
              <a:t>Knowledge Group</a:t>
            </a:r>
            <a:endParaRPr/>
          </a:p>
        </p:txBody>
      </p:sp>
      <p:sp>
        <p:nvSpPr>
          <p:cNvPr id="459" name="Google Shape;459;g29e2afb1d78_0_439"/>
          <p:cNvSpPr/>
          <p:nvPr/>
        </p:nvSpPr>
        <p:spPr>
          <a:xfrm>
            <a:off x="269400" y="3147675"/>
            <a:ext cx="3297600" cy="181800"/>
          </a:xfrm>
          <a:prstGeom prst="rect">
            <a:avLst/>
          </a:prstGeom>
          <a:noFill/>
          <a:ln w="38100" cap="flat" cmpd="sng">
            <a:solidFill>
              <a:srgbClr val="49134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2a8c68720b1_0_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25</a:t>
            </a:fld>
            <a:endParaRPr/>
          </a:p>
        </p:txBody>
      </p:sp>
      <p:sp>
        <p:nvSpPr>
          <p:cNvPr id="465" name="Google Shape;465;g2a8c68720b1_0_1"/>
          <p:cNvSpPr txBox="1">
            <a:spLocks noGrp="1"/>
          </p:cNvSpPr>
          <p:nvPr>
            <p:ph type="title"/>
          </p:nvPr>
        </p:nvSpPr>
        <p:spPr>
          <a:xfrm>
            <a:off x="0" y="-100900"/>
            <a:ext cx="9144000" cy="674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1" i="0" u="none" strike="noStrike" cap="none">
                <a:solidFill>
                  <a:srgbClr val="3B1A53"/>
                </a:solidFill>
                <a:latin typeface="Public Sans"/>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6"/>
                  </a:ext>
                </a:extLst>
              </a:rPr>
              <a:t>The Grouped Roster</a:t>
            </a:r>
            <a:r>
              <a:rPr lang="en" sz="2800" b="1" i="0" u="none" strike="noStrike" cap="none">
                <a:solidFill>
                  <a:srgbClr val="3B1A53"/>
                </a:solidFill>
                <a:latin typeface="Public Sans"/>
                <a:ea typeface="Public Sans"/>
                <a:cs typeface="Public Sans"/>
                <a:sym typeface="Public Sans"/>
              </a:rPr>
              <a:t> - </a:t>
            </a:r>
            <a:r>
              <a:rPr lang="en" sz="2800" b="1">
                <a:solidFill>
                  <a:srgbClr val="3B1A53"/>
                </a:solidFill>
                <a:latin typeface="Public Sans"/>
                <a:ea typeface="Public Sans"/>
                <a:cs typeface="Public Sans"/>
                <a:sym typeface="Public Sans"/>
              </a:rPr>
              <a:t>Student Data</a:t>
            </a:r>
            <a:endParaRPr sz="2800" b="1" i="0" u="none" strike="noStrike" cap="none">
              <a:solidFill>
                <a:srgbClr val="3B1A53"/>
              </a:solidFill>
              <a:latin typeface="Public Sans"/>
              <a:ea typeface="Public Sans"/>
              <a:cs typeface="Public Sans"/>
              <a:sym typeface="Public Sans"/>
            </a:endParaRPr>
          </a:p>
        </p:txBody>
      </p:sp>
      <p:pic>
        <p:nvPicPr>
          <p:cNvPr id="466" name="Google Shape;466;g2a8c68720b1_0_1"/>
          <p:cNvPicPr preferRelativeResize="0"/>
          <p:nvPr/>
        </p:nvPicPr>
        <p:blipFill rotWithShape="1">
          <a:blip r:embed="rId4">
            <a:alphaModFix/>
          </a:blip>
          <a:srcRect b="68076"/>
          <a:stretch/>
        </p:blipFill>
        <p:spPr>
          <a:xfrm>
            <a:off x="196750" y="618450"/>
            <a:ext cx="8887875" cy="1047376"/>
          </a:xfrm>
          <a:prstGeom prst="rect">
            <a:avLst/>
          </a:prstGeom>
          <a:noFill/>
          <a:ln>
            <a:noFill/>
          </a:ln>
        </p:spPr>
      </p:pic>
      <p:pic>
        <p:nvPicPr>
          <p:cNvPr id="467" name="Google Shape;467;g2a8c68720b1_0_1"/>
          <p:cNvPicPr preferRelativeResize="0"/>
          <p:nvPr/>
        </p:nvPicPr>
        <p:blipFill rotWithShape="1">
          <a:blip r:embed="rId4">
            <a:alphaModFix/>
          </a:blip>
          <a:srcRect t="85792"/>
          <a:stretch/>
        </p:blipFill>
        <p:spPr>
          <a:xfrm>
            <a:off x="196750" y="1589626"/>
            <a:ext cx="8887875" cy="466125"/>
          </a:xfrm>
          <a:prstGeom prst="rect">
            <a:avLst/>
          </a:prstGeom>
          <a:noFill/>
          <a:ln>
            <a:noFill/>
          </a:ln>
        </p:spPr>
      </p:pic>
      <p:sp>
        <p:nvSpPr>
          <p:cNvPr id="468" name="Google Shape;468;g2a8c68720b1_0_1"/>
          <p:cNvSpPr txBox="1"/>
          <p:nvPr/>
        </p:nvSpPr>
        <p:spPr>
          <a:xfrm>
            <a:off x="2241975" y="2444700"/>
            <a:ext cx="3633600" cy="2110200"/>
          </a:xfrm>
          <a:prstGeom prst="rect">
            <a:avLst/>
          </a:prstGeom>
          <a:solidFill>
            <a:srgbClr val="FFFFFF"/>
          </a:solid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750"/>
              </a:spcBef>
              <a:spcAft>
                <a:spcPts val="1000"/>
              </a:spcAft>
              <a:buClr>
                <a:srgbClr val="3B1A53"/>
              </a:buClr>
              <a:buSzPts val="2300"/>
              <a:buFont typeface="Arial"/>
              <a:buNone/>
            </a:pPr>
            <a:r>
              <a:rPr lang="en" sz="2300" b="1">
                <a:solidFill>
                  <a:srgbClr val="3B1A53"/>
                </a:solidFill>
                <a:latin typeface="Calibri"/>
                <a:ea typeface="Calibri"/>
                <a:cs typeface="Calibri"/>
                <a:sym typeface="Calibri"/>
              </a:rPr>
              <a:t>Reading Comprehension and Written Expression (RCWE) Rubric Score x 2 </a:t>
            </a:r>
            <a:endParaRPr sz="2300" i="0" u="none" strike="noStrike" cap="none">
              <a:solidFill>
                <a:srgbClr val="3B1A53"/>
              </a:solidFill>
              <a:latin typeface="Calibri"/>
              <a:ea typeface="Calibri"/>
              <a:cs typeface="Calibri"/>
              <a:sym typeface="Calibri"/>
            </a:endParaRPr>
          </a:p>
        </p:txBody>
      </p:sp>
      <p:sp>
        <p:nvSpPr>
          <p:cNvPr id="469" name="Google Shape;469;g2a8c68720b1_0_1"/>
          <p:cNvSpPr/>
          <p:nvPr/>
        </p:nvSpPr>
        <p:spPr>
          <a:xfrm>
            <a:off x="3639150" y="1589625"/>
            <a:ext cx="1485300" cy="466200"/>
          </a:xfrm>
          <a:prstGeom prst="rect">
            <a:avLst/>
          </a:prstGeom>
          <a:no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Public Sans"/>
              <a:ea typeface="Public Sans"/>
              <a:cs typeface="Public Sans"/>
              <a:sym typeface="Public Sans"/>
            </a:endParaRPr>
          </a:p>
        </p:txBody>
      </p:sp>
      <p:cxnSp>
        <p:nvCxnSpPr>
          <p:cNvPr id="470" name="Google Shape;470;g2a8c68720b1_0_1"/>
          <p:cNvCxnSpPr/>
          <p:nvPr/>
        </p:nvCxnSpPr>
        <p:spPr>
          <a:xfrm>
            <a:off x="4339300" y="2055750"/>
            <a:ext cx="1800" cy="388800"/>
          </a:xfrm>
          <a:prstGeom prst="straightConnector1">
            <a:avLst/>
          </a:prstGeom>
          <a:noFill/>
          <a:ln w="76200" cap="flat" cmpd="sng">
            <a:solidFill>
              <a:srgbClr val="491347"/>
            </a:solidFill>
            <a:prstDash val="solid"/>
            <a:round/>
            <a:headEnd type="none" w="med" len="med"/>
            <a:tailEnd type="none" w="med" len="med"/>
          </a:ln>
        </p:spPr>
      </p:cxnSp>
      <p:sp>
        <p:nvSpPr>
          <p:cNvPr id="471" name="Google Shape;471;g2a8c68720b1_0_1"/>
          <p:cNvSpPr txBox="1"/>
          <p:nvPr/>
        </p:nvSpPr>
        <p:spPr>
          <a:xfrm>
            <a:off x="196750" y="2444700"/>
            <a:ext cx="1805700" cy="2110200"/>
          </a:xfrm>
          <a:prstGeom prst="rect">
            <a:avLst/>
          </a:prstGeom>
          <a:solidFill>
            <a:srgbClr val="FFFFFF"/>
          </a:solid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750"/>
              </a:spcBef>
              <a:spcAft>
                <a:spcPts val="1000"/>
              </a:spcAft>
              <a:buClr>
                <a:srgbClr val="3B1A53"/>
              </a:buClr>
              <a:buSzPts val="2300"/>
              <a:buFont typeface="Arial"/>
              <a:buNone/>
            </a:pPr>
            <a:r>
              <a:rPr lang="en" sz="2300" b="1">
                <a:solidFill>
                  <a:srgbClr val="3B1A53"/>
                </a:solidFill>
                <a:latin typeface="Calibri"/>
                <a:ea typeface="Calibri"/>
                <a:cs typeface="Calibri"/>
                <a:sym typeface="Calibri"/>
              </a:rPr>
              <a:t>Reporting Category Ratings</a:t>
            </a:r>
            <a:endParaRPr sz="2300" i="0" u="none" strike="noStrike" cap="none">
              <a:solidFill>
                <a:srgbClr val="3B1A53"/>
              </a:solidFill>
              <a:latin typeface="Calibri"/>
              <a:ea typeface="Calibri"/>
              <a:cs typeface="Calibri"/>
              <a:sym typeface="Calibri"/>
            </a:endParaRPr>
          </a:p>
        </p:txBody>
      </p:sp>
      <p:sp>
        <p:nvSpPr>
          <p:cNvPr id="472" name="Google Shape;472;g2a8c68720b1_0_1"/>
          <p:cNvSpPr/>
          <p:nvPr/>
        </p:nvSpPr>
        <p:spPr>
          <a:xfrm>
            <a:off x="196750" y="1589625"/>
            <a:ext cx="3399900" cy="466200"/>
          </a:xfrm>
          <a:prstGeom prst="rect">
            <a:avLst/>
          </a:prstGeom>
          <a:no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Public Sans"/>
              <a:ea typeface="Public Sans"/>
              <a:cs typeface="Public Sans"/>
              <a:sym typeface="Public Sans"/>
            </a:endParaRPr>
          </a:p>
        </p:txBody>
      </p:sp>
      <p:cxnSp>
        <p:nvCxnSpPr>
          <p:cNvPr id="473" name="Google Shape;473;g2a8c68720b1_0_1"/>
          <p:cNvCxnSpPr/>
          <p:nvPr/>
        </p:nvCxnSpPr>
        <p:spPr>
          <a:xfrm>
            <a:off x="1367550" y="2055750"/>
            <a:ext cx="1800" cy="388800"/>
          </a:xfrm>
          <a:prstGeom prst="straightConnector1">
            <a:avLst/>
          </a:prstGeom>
          <a:noFill/>
          <a:ln w="76200" cap="flat" cmpd="sng">
            <a:solidFill>
              <a:srgbClr val="491347"/>
            </a:solidFill>
            <a:prstDash val="solid"/>
            <a:round/>
            <a:headEnd type="none" w="med" len="med"/>
            <a:tailEnd type="none" w="med" len="med"/>
          </a:ln>
        </p:spPr>
      </p:cxnSp>
      <p:sp>
        <p:nvSpPr>
          <p:cNvPr id="474" name="Google Shape;474;g2a8c68720b1_0_1"/>
          <p:cNvSpPr txBox="1"/>
          <p:nvPr/>
        </p:nvSpPr>
        <p:spPr>
          <a:xfrm>
            <a:off x="6182775" y="2451250"/>
            <a:ext cx="2902200" cy="2110200"/>
          </a:xfrm>
          <a:prstGeom prst="rect">
            <a:avLst/>
          </a:prstGeom>
          <a:solidFill>
            <a:srgbClr val="FFFFFF"/>
          </a:solid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750"/>
              </a:spcBef>
              <a:spcAft>
                <a:spcPts val="1000"/>
              </a:spcAft>
              <a:buClr>
                <a:srgbClr val="3B1A53"/>
              </a:buClr>
              <a:buSzPts val="2300"/>
              <a:buFont typeface="Arial"/>
              <a:buNone/>
            </a:pPr>
            <a:r>
              <a:rPr lang="en" sz="2300" b="1">
                <a:solidFill>
                  <a:srgbClr val="3B1A53"/>
                </a:solidFill>
                <a:latin typeface="Calibri"/>
                <a:ea typeface="Calibri"/>
                <a:cs typeface="Calibri"/>
                <a:sym typeface="Calibri"/>
              </a:rPr>
              <a:t>Knowledge and Use of Language Conventions Rubric Score </a:t>
            </a:r>
            <a:endParaRPr sz="2300" i="0" u="none" strike="noStrike" cap="none">
              <a:solidFill>
                <a:srgbClr val="3B1A53"/>
              </a:solidFill>
              <a:latin typeface="Calibri"/>
              <a:ea typeface="Calibri"/>
              <a:cs typeface="Calibri"/>
              <a:sym typeface="Calibri"/>
            </a:endParaRPr>
          </a:p>
        </p:txBody>
      </p:sp>
      <p:sp>
        <p:nvSpPr>
          <p:cNvPr id="475" name="Google Shape;475;g2a8c68720b1_0_1"/>
          <p:cNvSpPr/>
          <p:nvPr/>
        </p:nvSpPr>
        <p:spPr>
          <a:xfrm>
            <a:off x="5083750" y="1589625"/>
            <a:ext cx="1342500" cy="466200"/>
          </a:xfrm>
          <a:prstGeom prst="rect">
            <a:avLst/>
          </a:prstGeom>
          <a:noFill/>
          <a:ln w="38100" cap="flat" cmpd="sng">
            <a:solidFill>
              <a:srgbClr val="3B1A5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Public Sans"/>
              <a:ea typeface="Public Sans"/>
              <a:cs typeface="Public Sans"/>
              <a:sym typeface="Public Sans"/>
            </a:endParaRPr>
          </a:p>
        </p:txBody>
      </p:sp>
      <p:cxnSp>
        <p:nvCxnSpPr>
          <p:cNvPr id="476" name="Google Shape;476;g2a8c68720b1_0_1"/>
          <p:cNvCxnSpPr>
            <a:stCxn id="475" idx="2"/>
            <a:endCxn id="474" idx="0"/>
          </p:cNvCxnSpPr>
          <p:nvPr/>
        </p:nvCxnSpPr>
        <p:spPr>
          <a:xfrm rot="-5400000" flipH="1">
            <a:off x="6496750" y="1314075"/>
            <a:ext cx="395400" cy="1878900"/>
          </a:xfrm>
          <a:prstGeom prst="bentConnector3">
            <a:avLst>
              <a:gd name="adj1" fmla="val 50003"/>
            </a:avLst>
          </a:prstGeom>
          <a:noFill/>
          <a:ln w="76200" cap="flat" cmpd="sng">
            <a:solidFill>
              <a:srgbClr val="491347"/>
            </a:solidFill>
            <a:prstDash val="solid"/>
            <a:round/>
            <a:headEnd type="none" w="med" len="med"/>
            <a:tailEnd type="none" w="med" len="med"/>
          </a:ln>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Google Shape;481;g2a8878fcc13_1_105"/>
          <p:cNvPicPr preferRelativeResize="0"/>
          <p:nvPr/>
        </p:nvPicPr>
        <p:blipFill rotWithShape="1">
          <a:blip r:embed="rId3">
            <a:alphaModFix/>
          </a:blip>
          <a:srcRect l="9" r="19"/>
          <a:stretch/>
        </p:blipFill>
        <p:spPr>
          <a:xfrm>
            <a:off x="196755" y="618451"/>
            <a:ext cx="3370219" cy="4361472"/>
          </a:xfrm>
          <a:prstGeom prst="rect">
            <a:avLst/>
          </a:prstGeom>
          <a:noFill/>
          <a:ln w="9525" cap="flat" cmpd="sng">
            <a:solidFill>
              <a:srgbClr val="3B1A53"/>
            </a:solidFill>
            <a:prstDash val="solid"/>
            <a:round/>
            <a:headEnd type="none" w="sm" len="sm"/>
            <a:tailEnd type="none" w="sm" len="sm"/>
          </a:ln>
        </p:spPr>
      </p:pic>
      <p:sp>
        <p:nvSpPr>
          <p:cNvPr id="482" name="Google Shape;482;g2a8878fcc13_1_10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26</a:t>
            </a:fld>
            <a:endParaRPr/>
          </a:p>
        </p:txBody>
      </p:sp>
      <p:sp>
        <p:nvSpPr>
          <p:cNvPr id="483" name="Google Shape;483;g2a8878fcc13_1_105"/>
          <p:cNvSpPr txBox="1">
            <a:spLocks noGrp="1"/>
          </p:cNvSpPr>
          <p:nvPr>
            <p:ph type="title"/>
          </p:nvPr>
        </p:nvSpPr>
        <p:spPr>
          <a:xfrm>
            <a:off x="0" y="-100900"/>
            <a:ext cx="9144000" cy="674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1" i="0" u="none" strike="noStrike" cap="none">
                <a:solidFill>
                  <a:srgbClr val="3B1A53"/>
                </a:solidFill>
                <a:latin typeface="Public Sans"/>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9"/>
                  </a:ext>
                </a:extLst>
              </a:rPr>
              <a:t>The Grouped Roster</a:t>
            </a:r>
            <a:r>
              <a:rPr lang="en" sz="2800" b="1" i="0" u="none" strike="noStrike" cap="none">
                <a:solidFill>
                  <a:srgbClr val="3B1A53"/>
                </a:solidFill>
                <a:latin typeface="Public Sans"/>
                <a:ea typeface="Public Sans"/>
                <a:cs typeface="Public Sans"/>
                <a:sym typeface="Public Sans"/>
              </a:rPr>
              <a:t> - </a:t>
            </a:r>
            <a:r>
              <a:rPr lang="en" sz="2800" b="1">
                <a:solidFill>
                  <a:srgbClr val="3B1A53"/>
                </a:solidFill>
                <a:latin typeface="Public Sans"/>
                <a:ea typeface="Public Sans"/>
                <a:cs typeface="Public Sans"/>
                <a:sym typeface="Public Sans"/>
              </a:rPr>
              <a:t>Reflection Questions</a:t>
            </a:r>
            <a:endParaRPr sz="2800" b="1" i="0" u="none" strike="noStrike" cap="none">
              <a:solidFill>
                <a:srgbClr val="3B1A53"/>
              </a:solidFill>
              <a:latin typeface="Public Sans"/>
              <a:ea typeface="Public Sans"/>
              <a:cs typeface="Public Sans"/>
              <a:sym typeface="Public Sans"/>
            </a:endParaRPr>
          </a:p>
        </p:txBody>
      </p:sp>
      <p:sp>
        <p:nvSpPr>
          <p:cNvPr id="484" name="Google Shape;484;g2a8878fcc13_1_105"/>
          <p:cNvSpPr/>
          <p:nvPr/>
        </p:nvSpPr>
        <p:spPr>
          <a:xfrm>
            <a:off x="269400" y="1406854"/>
            <a:ext cx="3297600" cy="393600"/>
          </a:xfrm>
          <a:prstGeom prst="rect">
            <a:avLst/>
          </a:prstGeom>
          <a:noFill/>
          <a:ln w="76200" cap="flat" cmpd="sng">
            <a:solidFill>
              <a:srgbClr val="49134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5" name="Google Shape;485;g2a8878fcc13_1_105"/>
          <p:cNvPicPr preferRelativeResize="0"/>
          <p:nvPr/>
        </p:nvPicPr>
        <p:blipFill>
          <a:blip r:embed="rId4">
            <a:alphaModFix/>
          </a:blip>
          <a:stretch>
            <a:fillRect/>
          </a:stretch>
        </p:blipFill>
        <p:spPr>
          <a:xfrm>
            <a:off x="411127" y="2457326"/>
            <a:ext cx="8321725" cy="2234825"/>
          </a:xfrm>
          <a:prstGeom prst="rect">
            <a:avLst/>
          </a:prstGeom>
          <a:noFill/>
          <a:ln w="76200" cap="flat" cmpd="sng">
            <a:solidFill>
              <a:srgbClr val="3B1A53"/>
            </a:solidFill>
            <a:prstDash val="solid"/>
            <a:round/>
            <a:headEnd type="none" w="sm" len="sm"/>
            <a:tailEnd type="none" w="sm" len="sm"/>
          </a:ln>
        </p:spPr>
      </p:pic>
      <p:cxnSp>
        <p:nvCxnSpPr>
          <p:cNvPr id="486" name="Google Shape;486;g2a8878fcc13_1_105"/>
          <p:cNvCxnSpPr>
            <a:stCxn id="484" idx="2"/>
            <a:endCxn id="485" idx="0"/>
          </p:cNvCxnSpPr>
          <p:nvPr/>
        </p:nvCxnSpPr>
        <p:spPr>
          <a:xfrm rot="-5400000" flipH="1">
            <a:off x="2916600" y="802054"/>
            <a:ext cx="657000" cy="2653800"/>
          </a:xfrm>
          <a:prstGeom prst="bentConnector3">
            <a:avLst>
              <a:gd name="adj1" fmla="val 49990"/>
            </a:avLst>
          </a:prstGeom>
          <a:noFill/>
          <a:ln w="76200" cap="flat" cmpd="sng">
            <a:solidFill>
              <a:srgbClr val="491347"/>
            </a:solidFill>
            <a:prstDash val="solid"/>
            <a:round/>
            <a:headEnd type="none" w="med" len="med"/>
            <a:tailEnd type="none" w="med" len="med"/>
          </a:ln>
        </p:spPr>
      </p:cxnSp>
      <p:sp>
        <p:nvSpPr>
          <p:cNvPr id="487" name="Google Shape;487;g2a8878fcc13_1_105"/>
          <p:cNvSpPr txBox="1">
            <a:spLocks noGrp="1"/>
          </p:cNvSpPr>
          <p:nvPr>
            <p:ph type="body" idx="1"/>
          </p:nvPr>
        </p:nvSpPr>
        <p:spPr>
          <a:xfrm>
            <a:off x="3567000" y="718225"/>
            <a:ext cx="5517600" cy="1346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1000"/>
              </a:spcAft>
              <a:buClr>
                <a:srgbClr val="000000"/>
              </a:buClr>
              <a:buSzPts val="2300"/>
              <a:buFont typeface="Arial"/>
              <a:buNone/>
            </a:pPr>
            <a:r>
              <a:rPr lang="en" sz="2200" b="0" i="0" u="none" strike="noStrike" cap="none">
                <a:solidFill>
                  <a:srgbClr val="000000"/>
                </a:solidFill>
                <a:latin typeface="Arial"/>
                <a:ea typeface="Arial"/>
                <a:cs typeface="Arial"/>
                <a:sym typeface="Arial"/>
              </a:rPr>
              <a:t>These </a:t>
            </a:r>
            <a:r>
              <a:rPr lang="en" sz="2200"/>
              <a:t>reflection questions </a:t>
            </a:r>
            <a:r>
              <a:rPr lang="en" sz="2200" b="0" i="0" u="none" strike="noStrike" cap="none">
                <a:solidFill>
                  <a:srgbClr val="000000"/>
                </a:solidFill>
                <a:latin typeface="Arial"/>
                <a:ea typeface="Arial"/>
                <a:cs typeface="Arial"/>
                <a:sym typeface="Arial"/>
              </a:rPr>
              <a:t>are</a:t>
            </a:r>
            <a:r>
              <a:rPr lang="en" sz="2200"/>
              <a:t> connected to the S</a:t>
            </a:r>
            <a:r>
              <a:rPr lang="en" sz="2200" b="0" i="0" u="none" strike="noStrike" cap="none">
                <a:solidFill>
                  <a:srgbClr val="000000"/>
                </a:solidFill>
                <a:latin typeface="Arial"/>
                <a:ea typeface="Arial"/>
                <a:cs typeface="Arial"/>
                <a:sym typeface="Arial"/>
              </a:rPr>
              <a:t>core Rep</a:t>
            </a:r>
            <a:r>
              <a:rPr lang="en" sz="2200"/>
              <a:t>ort </a:t>
            </a:r>
            <a:r>
              <a:rPr lang="en" sz="2200" b="0" i="0" u="none" strike="noStrike" cap="none">
                <a:solidFill>
                  <a:srgbClr val="000000"/>
                </a:solidFill>
                <a:latin typeface="Arial"/>
                <a:ea typeface="Arial"/>
                <a:cs typeface="Arial"/>
                <a:sym typeface="Arial"/>
              </a:rPr>
              <a:t>Reflections Guide, which is addressed in the next module.</a:t>
            </a:r>
            <a:endParaRPr sz="2200" b="0" i="0" u="none" strike="noStrike" cap="none">
              <a:solidFill>
                <a:srgbClr val="434343"/>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2a8878fcc13_1_4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
        <p:nvSpPr>
          <p:cNvPr id="501" name="Google Shape;501;g2a8878fcc13_1_41"/>
          <p:cNvSpPr txBox="1">
            <a:spLocks noGrp="1"/>
          </p:cNvSpPr>
          <p:nvPr>
            <p:ph type="body" idx="4294967295"/>
          </p:nvPr>
        </p:nvSpPr>
        <p:spPr>
          <a:xfrm>
            <a:off x="311700" y="5605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The new 2023-24 classroom score report is made up of four sections.</a:t>
            </a:r>
            <a:endParaRPr sz="1800" b="0" i="0" u="none" strike="noStrike" cap="none">
              <a:solidFill>
                <a:srgbClr val="000000"/>
              </a:solidFill>
              <a:latin typeface="Arial"/>
              <a:ea typeface="Arial"/>
              <a:cs typeface="Arial"/>
              <a:sym typeface="Arial"/>
            </a:endParaRPr>
          </a:p>
        </p:txBody>
      </p:sp>
      <p:sp>
        <p:nvSpPr>
          <p:cNvPr id="502" name="Google Shape;502;g2a8878fcc13_1_41"/>
          <p:cNvSpPr txBox="1"/>
          <p:nvPr/>
        </p:nvSpPr>
        <p:spPr>
          <a:xfrm>
            <a:off x="447300" y="4167275"/>
            <a:ext cx="162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Overall Results</a:t>
            </a:r>
            <a:endParaRPr sz="1400" b="1" i="0" u="none" strike="noStrike" cap="none">
              <a:solidFill>
                <a:srgbClr val="000000"/>
              </a:solidFill>
              <a:latin typeface="Arial"/>
              <a:ea typeface="Arial"/>
              <a:cs typeface="Arial"/>
              <a:sym typeface="Arial"/>
            </a:endParaRPr>
          </a:p>
        </p:txBody>
      </p:sp>
      <p:sp>
        <p:nvSpPr>
          <p:cNvPr id="503" name="Google Shape;503;g2a8878fcc13_1_41"/>
          <p:cNvSpPr txBox="1"/>
          <p:nvPr/>
        </p:nvSpPr>
        <p:spPr>
          <a:xfrm>
            <a:off x="2398813" y="4167275"/>
            <a:ext cx="21732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Grouped Roster</a:t>
            </a:r>
            <a:endParaRPr sz="1400" b="1" i="0" u="none" strike="noStrike" cap="none">
              <a:solidFill>
                <a:srgbClr val="000000"/>
              </a:solidFill>
              <a:latin typeface="Arial"/>
              <a:ea typeface="Arial"/>
              <a:cs typeface="Arial"/>
              <a:sym typeface="Arial"/>
            </a:endParaRPr>
          </a:p>
        </p:txBody>
      </p:sp>
      <p:sp>
        <p:nvSpPr>
          <p:cNvPr id="504" name="Google Shape;504;g2a8878fcc13_1_41"/>
          <p:cNvSpPr txBox="1"/>
          <p:nvPr/>
        </p:nvSpPr>
        <p:spPr>
          <a:xfrm>
            <a:off x="4779800" y="4167275"/>
            <a:ext cx="1989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Classroom Profiles</a:t>
            </a:r>
            <a:endParaRPr sz="1400" b="1" i="0" u="none" strike="noStrike" cap="none">
              <a:solidFill>
                <a:srgbClr val="000000"/>
              </a:solidFill>
              <a:latin typeface="Arial"/>
              <a:ea typeface="Arial"/>
              <a:cs typeface="Arial"/>
              <a:sym typeface="Arial"/>
            </a:endParaRPr>
          </a:p>
        </p:txBody>
      </p:sp>
      <p:sp>
        <p:nvSpPr>
          <p:cNvPr id="505" name="Google Shape;505;g2a8878fcc13_1_41"/>
          <p:cNvSpPr txBox="1"/>
          <p:nvPr/>
        </p:nvSpPr>
        <p:spPr>
          <a:xfrm>
            <a:off x="7257075" y="4167275"/>
            <a:ext cx="132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Comparisons</a:t>
            </a:r>
            <a:endParaRPr sz="1400" b="1" i="0" u="none" strike="noStrike" cap="none">
              <a:solidFill>
                <a:srgbClr val="000000"/>
              </a:solidFill>
              <a:latin typeface="Arial"/>
              <a:ea typeface="Arial"/>
              <a:cs typeface="Arial"/>
              <a:sym typeface="Arial"/>
            </a:endParaRPr>
          </a:p>
        </p:txBody>
      </p:sp>
      <p:pic>
        <p:nvPicPr>
          <p:cNvPr id="506" name="Google Shape;506;g2a8878fcc13_1_41"/>
          <p:cNvPicPr preferRelativeResize="0"/>
          <p:nvPr/>
        </p:nvPicPr>
        <p:blipFill rotWithShape="1">
          <a:blip r:embed="rId3">
            <a:alphaModFix/>
          </a:blip>
          <a:srcRect l="9" r="19"/>
          <a:stretch/>
        </p:blipFill>
        <p:spPr>
          <a:xfrm>
            <a:off x="447293" y="1557667"/>
            <a:ext cx="1408177" cy="1822346"/>
          </a:xfrm>
          <a:prstGeom prst="rect">
            <a:avLst/>
          </a:prstGeom>
          <a:noFill/>
          <a:ln w="9525" cap="flat" cmpd="sng">
            <a:solidFill>
              <a:schemeClr val="dk1"/>
            </a:solidFill>
            <a:prstDash val="solid"/>
            <a:round/>
            <a:headEnd type="none" w="sm" len="sm"/>
            <a:tailEnd type="none" w="sm" len="sm"/>
          </a:ln>
        </p:spPr>
      </p:pic>
      <p:pic>
        <p:nvPicPr>
          <p:cNvPr id="507" name="Google Shape;507;g2a8878fcc13_1_41"/>
          <p:cNvPicPr preferRelativeResize="0"/>
          <p:nvPr/>
        </p:nvPicPr>
        <p:blipFill rotWithShape="1">
          <a:blip r:embed="rId4">
            <a:alphaModFix/>
          </a:blip>
          <a:srcRect/>
          <a:stretch/>
        </p:blipFill>
        <p:spPr>
          <a:xfrm>
            <a:off x="2344621" y="1120308"/>
            <a:ext cx="1404655" cy="1809526"/>
          </a:xfrm>
          <a:prstGeom prst="rect">
            <a:avLst/>
          </a:prstGeom>
          <a:noFill/>
          <a:ln w="9525" cap="flat" cmpd="sng">
            <a:solidFill>
              <a:schemeClr val="dk1"/>
            </a:solidFill>
            <a:prstDash val="solid"/>
            <a:round/>
            <a:headEnd type="none" w="sm" len="sm"/>
            <a:tailEnd type="none" w="sm" len="sm"/>
          </a:ln>
        </p:spPr>
      </p:pic>
      <p:pic>
        <p:nvPicPr>
          <p:cNvPr id="508" name="Google Shape;508;g2a8878fcc13_1_41"/>
          <p:cNvPicPr preferRelativeResize="0"/>
          <p:nvPr/>
        </p:nvPicPr>
        <p:blipFill rotWithShape="1">
          <a:blip r:embed="rId5">
            <a:alphaModFix/>
          </a:blip>
          <a:srcRect/>
          <a:stretch/>
        </p:blipFill>
        <p:spPr>
          <a:xfrm>
            <a:off x="2517301" y="1411233"/>
            <a:ext cx="1404655" cy="1809526"/>
          </a:xfrm>
          <a:prstGeom prst="rect">
            <a:avLst/>
          </a:prstGeom>
          <a:noFill/>
          <a:ln w="9525" cap="flat" cmpd="sng">
            <a:solidFill>
              <a:schemeClr val="dk1"/>
            </a:solidFill>
            <a:prstDash val="solid"/>
            <a:round/>
            <a:headEnd type="none" w="sm" len="sm"/>
            <a:tailEnd type="none" w="sm" len="sm"/>
          </a:ln>
        </p:spPr>
      </p:pic>
      <p:pic>
        <p:nvPicPr>
          <p:cNvPr id="509" name="Google Shape;509;g2a8878fcc13_1_41"/>
          <p:cNvPicPr preferRelativeResize="0"/>
          <p:nvPr/>
        </p:nvPicPr>
        <p:blipFill rotWithShape="1">
          <a:blip r:embed="rId6">
            <a:alphaModFix/>
          </a:blip>
          <a:srcRect/>
          <a:stretch/>
        </p:blipFill>
        <p:spPr>
          <a:xfrm>
            <a:off x="2684294" y="1710958"/>
            <a:ext cx="1404655" cy="1809526"/>
          </a:xfrm>
          <a:prstGeom prst="rect">
            <a:avLst/>
          </a:prstGeom>
          <a:noFill/>
          <a:ln w="9525" cap="flat" cmpd="sng">
            <a:solidFill>
              <a:schemeClr val="dk1"/>
            </a:solidFill>
            <a:prstDash val="solid"/>
            <a:round/>
            <a:headEnd type="none" w="sm" len="sm"/>
            <a:tailEnd type="none" w="sm" len="sm"/>
          </a:ln>
        </p:spPr>
      </p:pic>
      <p:pic>
        <p:nvPicPr>
          <p:cNvPr id="510" name="Google Shape;510;g2a8878fcc13_1_41"/>
          <p:cNvPicPr preferRelativeResize="0"/>
          <p:nvPr/>
        </p:nvPicPr>
        <p:blipFill rotWithShape="1">
          <a:blip r:embed="rId7">
            <a:alphaModFix/>
          </a:blip>
          <a:srcRect/>
          <a:stretch/>
        </p:blipFill>
        <p:spPr>
          <a:xfrm>
            <a:off x="2848203" y="2053036"/>
            <a:ext cx="1404655" cy="1809526"/>
          </a:xfrm>
          <a:prstGeom prst="rect">
            <a:avLst/>
          </a:prstGeom>
          <a:noFill/>
          <a:ln w="9525" cap="flat" cmpd="sng">
            <a:solidFill>
              <a:schemeClr val="dk1"/>
            </a:solidFill>
            <a:prstDash val="solid"/>
            <a:round/>
            <a:headEnd type="none" w="sm" len="sm"/>
            <a:tailEnd type="none" w="sm" len="sm"/>
          </a:ln>
        </p:spPr>
      </p:pic>
      <p:pic>
        <p:nvPicPr>
          <p:cNvPr id="511" name="Google Shape;511;g2a8878fcc13_1_41"/>
          <p:cNvPicPr preferRelativeResize="0"/>
          <p:nvPr/>
        </p:nvPicPr>
        <p:blipFill rotWithShape="1">
          <a:blip r:embed="rId8">
            <a:alphaModFix/>
          </a:blip>
          <a:srcRect l="9" r="19"/>
          <a:stretch/>
        </p:blipFill>
        <p:spPr>
          <a:xfrm>
            <a:off x="3008649" y="2359432"/>
            <a:ext cx="1398268" cy="1809526"/>
          </a:xfrm>
          <a:prstGeom prst="rect">
            <a:avLst/>
          </a:prstGeom>
          <a:noFill/>
          <a:ln w="9525" cap="flat" cmpd="sng">
            <a:solidFill>
              <a:schemeClr val="dk1"/>
            </a:solidFill>
            <a:prstDash val="solid"/>
            <a:round/>
            <a:headEnd type="none" w="sm" len="sm"/>
            <a:tailEnd type="none" w="sm" len="sm"/>
          </a:ln>
        </p:spPr>
      </p:pic>
      <p:pic>
        <p:nvPicPr>
          <p:cNvPr id="512" name="Google Shape;512;g2a8878fcc13_1_41"/>
          <p:cNvPicPr preferRelativeResize="0"/>
          <p:nvPr/>
        </p:nvPicPr>
        <p:blipFill rotWithShape="1">
          <a:blip r:embed="rId9">
            <a:alphaModFix/>
          </a:blip>
          <a:srcRect l="9" r="19"/>
          <a:stretch/>
        </p:blipFill>
        <p:spPr>
          <a:xfrm>
            <a:off x="5055053" y="1564133"/>
            <a:ext cx="1398181" cy="1809413"/>
          </a:xfrm>
          <a:prstGeom prst="rect">
            <a:avLst/>
          </a:prstGeom>
          <a:noFill/>
          <a:ln w="9525" cap="flat" cmpd="sng">
            <a:solidFill>
              <a:schemeClr val="dk1"/>
            </a:solidFill>
            <a:prstDash val="solid"/>
            <a:round/>
            <a:headEnd type="none" w="sm" len="sm"/>
            <a:tailEnd type="none" w="sm" len="sm"/>
          </a:ln>
        </p:spPr>
      </p:pic>
      <p:pic>
        <p:nvPicPr>
          <p:cNvPr id="513" name="Google Shape;513;g2a8878fcc13_1_41"/>
          <p:cNvPicPr preferRelativeResize="0"/>
          <p:nvPr/>
        </p:nvPicPr>
        <p:blipFill rotWithShape="1">
          <a:blip r:embed="rId10">
            <a:alphaModFix/>
          </a:blip>
          <a:srcRect l="9" r="19"/>
          <a:stretch/>
        </p:blipFill>
        <p:spPr>
          <a:xfrm>
            <a:off x="7257508" y="1553525"/>
            <a:ext cx="1398181" cy="1809413"/>
          </a:xfrm>
          <a:prstGeom prst="rect">
            <a:avLst/>
          </a:prstGeom>
          <a:noFill/>
          <a:ln w="9525" cap="flat" cmpd="sng">
            <a:solidFill>
              <a:schemeClr val="dk1"/>
            </a:solidFill>
            <a:prstDash val="solid"/>
            <a:round/>
            <a:headEnd type="none" w="sm" len="sm"/>
            <a:tailEnd type="none" w="sm" len="sm"/>
          </a:ln>
        </p:spPr>
      </p:pic>
      <p:sp>
        <p:nvSpPr>
          <p:cNvPr id="514" name="Google Shape;514;g2a8878fcc13_1_41"/>
          <p:cNvSpPr txBox="1"/>
          <p:nvPr/>
        </p:nvSpPr>
        <p:spPr>
          <a:xfrm>
            <a:off x="229775" y="140225"/>
            <a:ext cx="5155500" cy="611700"/>
          </a:xfrm>
          <a:prstGeom prst="rect">
            <a:avLst/>
          </a:prstGeom>
          <a:noFill/>
          <a:ln>
            <a:noFill/>
          </a:ln>
        </p:spPr>
        <p:txBody>
          <a:bodyPr spcFirstLastPara="1" wrap="square" lIns="91425" tIns="91425" rIns="91425" bIns="91425" anchor="t" anchorCtr="0">
            <a:noAutofit/>
          </a:bodyPr>
          <a:lstStyle/>
          <a:p>
            <a:pPr marL="0" lvl="0" indent="0" algn="l" rtl="0">
              <a:lnSpc>
                <a:spcPct val="75000"/>
              </a:lnSpc>
              <a:spcBef>
                <a:spcPts val="0"/>
              </a:spcBef>
              <a:spcAft>
                <a:spcPts val="0"/>
              </a:spcAft>
              <a:buNone/>
            </a:pPr>
            <a:r>
              <a:rPr lang="en" sz="2800" b="1">
                <a:solidFill>
                  <a:srgbClr val="3B1A53"/>
                </a:solidFill>
                <a:latin typeface="Public Sans"/>
                <a:ea typeface="Public Sans"/>
                <a:cs typeface="Public Sans"/>
                <a:sym typeface="Public Sans"/>
              </a:rPr>
              <a:t>The Classroom Score Report</a:t>
            </a:r>
            <a:endParaRPr sz="2800" b="1">
              <a:solidFill>
                <a:srgbClr val="3B1A53"/>
              </a:solidFill>
              <a:latin typeface="Public Sans"/>
              <a:ea typeface="Public Sans"/>
              <a:cs typeface="Public Sans"/>
              <a:sym typeface="Public Sans"/>
            </a:endParaRPr>
          </a:p>
        </p:txBody>
      </p:sp>
      <p:sp>
        <p:nvSpPr>
          <p:cNvPr id="515" name="Google Shape;515;g2a8878fcc13_1_41"/>
          <p:cNvSpPr/>
          <p:nvPr/>
        </p:nvSpPr>
        <p:spPr>
          <a:xfrm>
            <a:off x="7025125" y="1009350"/>
            <a:ext cx="1879200" cy="3558000"/>
          </a:xfrm>
          <a:prstGeom prst="rect">
            <a:avLst/>
          </a:prstGeom>
          <a:solidFill>
            <a:srgbClr val="FFFFFF">
              <a:alpha val="6314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g2a8878fcc13_1_41"/>
          <p:cNvSpPr/>
          <p:nvPr/>
        </p:nvSpPr>
        <p:spPr>
          <a:xfrm>
            <a:off x="311700" y="1009350"/>
            <a:ext cx="4327200" cy="3558000"/>
          </a:xfrm>
          <a:prstGeom prst="rect">
            <a:avLst/>
          </a:prstGeom>
          <a:solidFill>
            <a:srgbClr val="FFFFFF">
              <a:alpha val="6314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g2a6aa8e48f8_0_636"/>
          <p:cNvPicPr preferRelativeResize="0"/>
          <p:nvPr/>
        </p:nvPicPr>
        <p:blipFill rotWithShape="1">
          <a:blip r:embed="rId4">
            <a:alphaModFix/>
          </a:blip>
          <a:srcRect b="39042"/>
          <a:stretch/>
        </p:blipFill>
        <p:spPr>
          <a:xfrm>
            <a:off x="2959725" y="169225"/>
            <a:ext cx="6090102" cy="4802826"/>
          </a:xfrm>
          <a:prstGeom prst="rect">
            <a:avLst/>
          </a:prstGeom>
          <a:noFill/>
          <a:ln w="9525" cap="flat" cmpd="sng">
            <a:solidFill>
              <a:schemeClr val="dk1"/>
            </a:solidFill>
            <a:prstDash val="solid"/>
            <a:round/>
            <a:headEnd type="none" w="sm" len="sm"/>
            <a:tailEnd type="none" w="sm" len="sm"/>
          </a:ln>
        </p:spPr>
      </p:pic>
      <p:sp>
        <p:nvSpPr>
          <p:cNvPr id="522" name="Google Shape;522;g2a6aa8e48f8_0_63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sp>
        <p:nvSpPr>
          <p:cNvPr id="523" name="Google Shape;523;g2a6aa8e48f8_0_636"/>
          <p:cNvSpPr txBox="1">
            <a:spLocks noGrp="1"/>
          </p:cNvSpPr>
          <p:nvPr>
            <p:ph type="title"/>
          </p:nvPr>
        </p:nvSpPr>
        <p:spPr>
          <a:xfrm>
            <a:off x="0" y="169225"/>
            <a:ext cx="2914800" cy="82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1" i="0" u="none" strike="noStrike" cap="none">
                <a:solidFill>
                  <a:srgbClr val="3B1A53"/>
                </a:solidFill>
                <a:latin typeface="Public Sans"/>
                <a:ea typeface="Public Sans"/>
                <a:cs typeface="Public Sans"/>
                <a:sym typeface="Public Sans"/>
              </a:rPr>
              <a:t>Classroom Profiles</a:t>
            </a:r>
            <a:endParaRPr sz="2800" b="1" i="0" u="none" strike="noStrike" cap="none">
              <a:solidFill>
                <a:srgbClr val="3B1A53"/>
              </a:solidFill>
              <a:latin typeface="Public Sans"/>
              <a:ea typeface="Public Sans"/>
              <a:cs typeface="Public Sans"/>
              <a:sym typeface="Public Sans"/>
            </a:endParaRPr>
          </a:p>
        </p:txBody>
      </p:sp>
      <p:sp>
        <p:nvSpPr>
          <p:cNvPr id="524" name="Google Shape;524;g2a6aa8e48f8_0_636"/>
          <p:cNvSpPr txBox="1">
            <a:spLocks noGrp="1"/>
          </p:cNvSpPr>
          <p:nvPr>
            <p:ph type="subTitle" idx="1"/>
          </p:nvPr>
        </p:nvSpPr>
        <p:spPr>
          <a:xfrm>
            <a:off x="235775" y="1604125"/>
            <a:ext cx="2831400" cy="3135300"/>
          </a:xfrm>
          <a:prstGeom prst="rect">
            <a:avLst/>
          </a:prstGeom>
          <a:noFill/>
          <a:ln>
            <a:noFill/>
          </a:ln>
        </p:spPr>
        <p:txBody>
          <a:bodyPr spcFirstLastPara="1" wrap="square" lIns="91425" tIns="91425" rIns="91425" bIns="91425" anchor="ctr" anchorCtr="0">
            <a:noAutofit/>
          </a:bodyPr>
          <a:lstStyle/>
          <a:p>
            <a:pPr marL="457200" marR="0" lvl="0" indent="0" algn="l" rtl="0">
              <a:lnSpc>
                <a:spcPct val="115000"/>
              </a:lnSpc>
              <a:spcBef>
                <a:spcPts val="0"/>
              </a:spcBef>
              <a:spcAft>
                <a:spcPts val="0"/>
              </a:spcAft>
              <a:buClr>
                <a:schemeClr val="lt1"/>
              </a:buClr>
              <a:buSzPts val="1200"/>
              <a:buFont typeface="Arial"/>
              <a:buNone/>
            </a:pPr>
            <a:endParaRPr sz="2300" b="0" i="0" u="none" strike="noStrike" cap="none">
              <a:solidFill>
                <a:srgbClr val="363636"/>
              </a:solidFill>
              <a:latin typeface="Arial"/>
              <a:ea typeface="Arial"/>
              <a:cs typeface="Arial"/>
              <a:sym typeface="Arial"/>
            </a:endParaRPr>
          </a:p>
          <a:p>
            <a:pPr marL="0" marR="0" lvl="0" indent="0" algn="l" rtl="0">
              <a:lnSpc>
                <a:spcPct val="115000"/>
              </a:lnSpc>
              <a:spcBef>
                <a:spcPts val="1000"/>
              </a:spcBef>
              <a:spcAft>
                <a:spcPts val="0"/>
              </a:spcAft>
              <a:buClr>
                <a:schemeClr val="lt1"/>
              </a:buClr>
              <a:buSzPts val="1200"/>
              <a:buFont typeface="Arial"/>
              <a:buNone/>
            </a:pPr>
            <a:r>
              <a:rPr lang="en" sz="2300" b="0" i="0" u="none" strike="noStrike" cap="none">
                <a:solidFill>
                  <a:srgbClr val="363636"/>
                </a:solidFill>
                <a:latin typeface="Arial"/>
                <a:ea typeface="Arial"/>
                <a:cs typeface="Arial"/>
                <a:sym typeface="Arial"/>
              </a:rPr>
              <a:t>This section is meant to provide a </a:t>
            </a:r>
            <a:r>
              <a:rPr lang="en" sz="2300" b="0" i="0" u="none" strike="noStrike" cap="none">
                <a:solidFill>
                  <a:srgbClr val="363636"/>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7"/>
                  </a:ext>
                </a:extLst>
              </a:rPr>
              <a:t>more</a:t>
            </a:r>
            <a:r>
              <a:rPr lang="en" sz="2300" b="0" i="0" u="none" strike="noStrike" cap="none">
                <a:solidFill>
                  <a:srgbClr val="363636"/>
                </a:solidFill>
                <a:latin typeface="Arial"/>
                <a:ea typeface="Arial"/>
                <a:cs typeface="Arial"/>
                <a:sym typeface="Arial"/>
              </a:rPr>
              <a:t> detailed summary of your classroom, while also connecting to the prior sections of the report.</a:t>
            </a:r>
            <a:endParaRPr sz="2300" b="0" i="0" u="none" strike="noStrike" cap="none">
              <a:solidFill>
                <a:srgbClr val="363636"/>
              </a:solidFill>
              <a:latin typeface="Arial"/>
              <a:ea typeface="Arial"/>
              <a:cs typeface="Arial"/>
              <a:sym typeface="Arial"/>
            </a:endParaRPr>
          </a:p>
          <a:p>
            <a:pPr marL="0" marR="0" lvl="0" indent="0" algn="l" rtl="0">
              <a:lnSpc>
                <a:spcPct val="115000"/>
              </a:lnSpc>
              <a:spcBef>
                <a:spcPts val="1000"/>
              </a:spcBef>
              <a:spcAft>
                <a:spcPts val="0"/>
              </a:spcAft>
              <a:buClr>
                <a:schemeClr val="lt1"/>
              </a:buClr>
              <a:buSzPts val="1200"/>
              <a:buFont typeface="Arial"/>
              <a:buNone/>
            </a:pPr>
            <a:endParaRPr sz="2300" b="0" i="0" u="none" strike="noStrike" cap="none">
              <a:solidFill>
                <a:srgbClr val="363636"/>
              </a:solidFill>
              <a:latin typeface="Arial"/>
              <a:ea typeface="Arial"/>
              <a:cs typeface="Arial"/>
              <a:sym typeface="Arial"/>
            </a:endParaRPr>
          </a:p>
          <a:p>
            <a:pPr marL="457200" marR="0" lvl="0" indent="0" algn="l" rtl="0">
              <a:lnSpc>
                <a:spcPct val="115000"/>
              </a:lnSpc>
              <a:spcBef>
                <a:spcPts val="1000"/>
              </a:spcBef>
              <a:spcAft>
                <a:spcPts val="1000"/>
              </a:spcAft>
              <a:buClr>
                <a:schemeClr val="lt1"/>
              </a:buClr>
              <a:buSzPts val="1200"/>
              <a:buFont typeface="Arial"/>
              <a:buNone/>
            </a:pPr>
            <a:endParaRPr sz="2300" b="0" i="0" u="none" strike="noStrike" cap="none">
              <a:solidFill>
                <a:srgbClr val="434343"/>
              </a:solidFill>
              <a:latin typeface="Arial"/>
              <a:ea typeface="Arial"/>
              <a:cs typeface="Arial"/>
              <a:sym typeface="Arial"/>
            </a:endParaRPr>
          </a:p>
        </p:txBody>
      </p:sp>
      <p:sp>
        <p:nvSpPr>
          <p:cNvPr id="525" name="Google Shape;525;g2a6aa8e48f8_0_636"/>
          <p:cNvSpPr/>
          <p:nvPr/>
        </p:nvSpPr>
        <p:spPr>
          <a:xfrm>
            <a:off x="3255669" y="3199352"/>
            <a:ext cx="5586900" cy="168600"/>
          </a:xfrm>
          <a:prstGeom prst="rect">
            <a:avLst/>
          </a:prstGeom>
          <a:noFill/>
          <a:ln w="25400" cap="flat" cmpd="sng">
            <a:solidFill>
              <a:srgbClr val="3B1A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2a6aa8e48f8_0_644"/>
          <p:cNvSpPr/>
          <p:nvPr/>
        </p:nvSpPr>
        <p:spPr>
          <a:xfrm>
            <a:off x="0" y="0"/>
            <a:ext cx="9097500" cy="296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1" name="Google Shape;531;g2a6aa8e48f8_0_644"/>
          <p:cNvSpPr txBox="1">
            <a:spLocks noGrp="1"/>
          </p:cNvSpPr>
          <p:nvPr>
            <p:ph type="title"/>
          </p:nvPr>
        </p:nvSpPr>
        <p:spPr>
          <a:xfrm>
            <a:off x="0" y="3384550"/>
            <a:ext cx="9144000" cy="513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000000"/>
                </a:solidFill>
                <a:latin typeface="Calibri"/>
                <a:ea typeface="Calibri"/>
                <a:cs typeface="Calibri"/>
                <a:sym typeface="Calibri"/>
              </a:rPr>
              <a:t>Classroom Profiles</a:t>
            </a:r>
            <a:endParaRPr sz="2800" b="0" i="0" u="none" strike="noStrike" cap="none">
              <a:solidFill>
                <a:srgbClr val="000000"/>
              </a:solidFill>
              <a:latin typeface="Calibri"/>
              <a:ea typeface="Calibri"/>
              <a:cs typeface="Calibri"/>
              <a:sym typeface="Calibri"/>
            </a:endParaRPr>
          </a:p>
        </p:txBody>
      </p:sp>
      <p:sp>
        <p:nvSpPr>
          <p:cNvPr id="532" name="Google Shape;532;g2a6aa8e48f8_0_644"/>
          <p:cNvSpPr/>
          <p:nvPr/>
        </p:nvSpPr>
        <p:spPr>
          <a:xfrm>
            <a:off x="3635449" y="2568383"/>
            <a:ext cx="1447800" cy="90540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3" name="Google Shape;533;g2a6aa8e48f8_0_64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pic>
        <p:nvPicPr>
          <p:cNvPr id="534" name="Google Shape;534;g2a6aa8e48f8_0_644"/>
          <p:cNvPicPr preferRelativeResize="0"/>
          <p:nvPr/>
        </p:nvPicPr>
        <p:blipFill rotWithShape="1">
          <a:blip r:embed="rId3">
            <a:alphaModFix/>
          </a:blip>
          <a:srcRect l="-3993" b="73346"/>
          <a:stretch/>
        </p:blipFill>
        <p:spPr>
          <a:xfrm>
            <a:off x="-212651" y="4082921"/>
            <a:ext cx="9144002" cy="227494"/>
          </a:xfrm>
          <a:prstGeom prst="rect">
            <a:avLst/>
          </a:prstGeom>
          <a:noFill/>
          <a:ln>
            <a:noFill/>
          </a:ln>
        </p:spPr>
      </p:pic>
      <p:pic>
        <p:nvPicPr>
          <p:cNvPr id="535" name="Google Shape;535;g2a6aa8e48f8_0_644"/>
          <p:cNvPicPr preferRelativeResize="0"/>
          <p:nvPr/>
        </p:nvPicPr>
        <p:blipFill rotWithShape="1">
          <a:blip r:embed="rId3">
            <a:alphaModFix/>
          </a:blip>
          <a:srcRect l="-3993" t="53058" b="25258"/>
          <a:stretch/>
        </p:blipFill>
        <p:spPr>
          <a:xfrm>
            <a:off x="-212651" y="4310415"/>
            <a:ext cx="9144002" cy="185071"/>
          </a:xfrm>
          <a:prstGeom prst="rect">
            <a:avLst/>
          </a:prstGeom>
          <a:noFill/>
          <a:ln>
            <a:noFill/>
          </a:ln>
        </p:spPr>
      </p:pic>
      <p:pic>
        <p:nvPicPr>
          <p:cNvPr id="536" name="Google Shape;536;g2a6aa8e48f8_0_644"/>
          <p:cNvPicPr preferRelativeResize="0"/>
          <p:nvPr/>
        </p:nvPicPr>
        <p:blipFill rotWithShape="1">
          <a:blip r:embed="rId4">
            <a:alphaModFix/>
          </a:blip>
          <a:srcRect b="53484"/>
          <a:stretch/>
        </p:blipFill>
        <p:spPr>
          <a:xfrm>
            <a:off x="115459" y="38100"/>
            <a:ext cx="8913080" cy="1536701"/>
          </a:xfrm>
          <a:prstGeom prst="rect">
            <a:avLst/>
          </a:prstGeom>
          <a:noFill/>
          <a:ln>
            <a:noFill/>
          </a:ln>
        </p:spPr>
      </p:pic>
      <p:pic>
        <p:nvPicPr>
          <p:cNvPr id="537" name="Google Shape;537;g2a6aa8e48f8_0_644"/>
          <p:cNvPicPr preferRelativeResize="0"/>
          <p:nvPr/>
        </p:nvPicPr>
        <p:blipFill rotWithShape="1">
          <a:blip r:embed="rId4">
            <a:alphaModFix/>
          </a:blip>
          <a:srcRect t="60038" b="7"/>
          <a:stretch/>
        </p:blipFill>
        <p:spPr>
          <a:xfrm>
            <a:off x="115458" y="1574800"/>
            <a:ext cx="8913080" cy="1319879"/>
          </a:xfrm>
          <a:prstGeom prst="rect">
            <a:avLst/>
          </a:prstGeom>
          <a:noFill/>
          <a:ln>
            <a:noFill/>
          </a:ln>
        </p:spPr>
      </p:pic>
      <p:cxnSp>
        <p:nvCxnSpPr>
          <p:cNvPr id="538" name="Google Shape;538;g2a6aa8e48f8_0_644"/>
          <p:cNvCxnSpPr/>
          <p:nvPr/>
        </p:nvCxnSpPr>
        <p:spPr>
          <a:xfrm>
            <a:off x="8129558" y="4520886"/>
            <a:ext cx="444600" cy="0"/>
          </a:xfrm>
          <a:prstGeom prst="straightConnector1">
            <a:avLst/>
          </a:prstGeom>
          <a:noFill/>
          <a:ln w="76200" cap="flat" cmpd="sng">
            <a:solidFill>
              <a:srgbClr val="9DD2D8"/>
            </a:solidFill>
            <a:prstDash val="solid"/>
            <a:round/>
            <a:headEnd type="none" w="sm" len="sm"/>
            <a:tailEnd type="none" w="sm" len="sm"/>
          </a:ln>
        </p:spPr>
      </p:cxnSp>
      <p:pic>
        <p:nvPicPr>
          <p:cNvPr id="539" name="Google Shape;539;g2a6aa8e48f8_0_644"/>
          <p:cNvPicPr preferRelativeResize="0"/>
          <p:nvPr/>
        </p:nvPicPr>
        <p:blipFill rotWithShape="1">
          <a:blip r:embed="rId4">
            <a:alphaModFix/>
          </a:blip>
          <a:srcRect l="38875" t="73788" r="29936" b="14297"/>
          <a:stretch/>
        </p:blipFill>
        <p:spPr>
          <a:xfrm>
            <a:off x="3579399" y="2472557"/>
            <a:ext cx="2779726" cy="3936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29e2afb1d78_0_1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sz="2200" dirty="0">
                <a:solidFill>
                  <a:srgbClr val="434343"/>
                </a:solidFill>
                <a:latin typeface="+mj-lt"/>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Participants will understand the following:</a:t>
            </a:r>
            <a:endParaRPr sz="2200" dirty="0">
              <a:solidFill>
                <a:srgbClr val="434343"/>
              </a:solidFill>
              <a:latin typeface="+mj-lt"/>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endParaRPr>
          </a:p>
          <a:p>
            <a:pPr marL="457200" lvl="0" indent="-368300" algn="l" rtl="0">
              <a:lnSpc>
                <a:spcPct val="100000"/>
              </a:lnSpc>
              <a:spcBef>
                <a:spcPts val="0"/>
              </a:spcBef>
              <a:spcAft>
                <a:spcPts val="0"/>
              </a:spcAft>
              <a:buClr>
                <a:srgbClr val="434343"/>
              </a:buClr>
              <a:buSzPts val="2200"/>
              <a:buFont typeface="Public Sans"/>
              <a:buChar char="●"/>
            </a:pPr>
            <a:r>
              <a:rPr lang="en" sz="2200" dirty="0">
                <a:solidFill>
                  <a:srgbClr val="434343"/>
                </a:solidFill>
                <a:latin typeface="+mj-lt"/>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Classroom Score Report and the data presented within its four sections</a:t>
            </a:r>
            <a:endParaRPr sz="2200" dirty="0">
              <a:solidFill>
                <a:srgbClr val="434343"/>
              </a:solidFill>
              <a:latin typeface="+mj-lt"/>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a:p>
            <a:pPr marL="457200" lvl="0" indent="-368300" algn="l" rtl="0">
              <a:lnSpc>
                <a:spcPct val="100000"/>
              </a:lnSpc>
              <a:spcBef>
                <a:spcPts val="0"/>
              </a:spcBef>
              <a:spcAft>
                <a:spcPts val="0"/>
              </a:spcAft>
              <a:buClr>
                <a:srgbClr val="434343"/>
              </a:buClr>
              <a:buSzPts val="2200"/>
              <a:buFont typeface="Public Sans"/>
              <a:buChar char="●"/>
            </a:pPr>
            <a:r>
              <a:rPr lang="en" sz="2200" dirty="0">
                <a:solidFill>
                  <a:srgbClr val="434343"/>
                </a:solidFill>
                <a:latin typeface="+mj-lt"/>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Student Score Report</a:t>
            </a:r>
            <a:endParaRPr sz="2200" dirty="0">
              <a:solidFill>
                <a:srgbClr val="434343"/>
              </a:solidFill>
              <a:latin typeface="+mj-lt"/>
              <a:ea typeface="Public Sans"/>
              <a:cs typeface="Public Sans"/>
              <a:sym typeface="Public Sans"/>
            </a:endParaRPr>
          </a:p>
          <a:p>
            <a:pPr marL="0" lvl="0" indent="0" algn="l" rtl="0">
              <a:lnSpc>
                <a:spcPct val="100000"/>
              </a:lnSpc>
              <a:spcBef>
                <a:spcPts val="0"/>
              </a:spcBef>
              <a:spcAft>
                <a:spcPts val="0"/>
              </a:spcAft>
              <a:buSzPts val="1800"/>
              <a:buNone/>
            </a:pPr>
            <a:endParaRPr dirty="0">
              <a:solidFill>
                <a:srgbClr val="5A5A5A"/>
              </a:solidFill>
            </a:endParaRPr>
          </a:p>
        </p:txBody>
      </p:sp>
      <p:sp>
        <p:nvSpPr>
          <p:cNvPr id="174" name="Google Shape;174;g29e2afb1d78_0_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2800"/>
              <a:buNone/>
            </a:pPr>
            <a:r>
              <a:rPr lang="en" b="1">
                <a:solidFill>
                  <a:srgbClr val="3B1A53"/>
                </a:solidFill>
                <a:latin typeface="Public Sans"/>
                <a:ea typeface="Public Sans"/>
                <a:cs typeface="Public Sans"/>
                <a:sym typeface="Public Sans"/>
              </a:rPr>
              <a:t>Objectives</a:t>
            </a:r>
            <a:endParaRPr b="1">
              <a:solidFill>
                <a:srgbClr val="3B1A53"/>
              </a:solidFill>
              <a:latin typeface="Public Sans"/>
              <a:ea typeface="Public Sans"/>
              <a:cs typeface="Public Sans"/>
              <a:sym typeface="Public Sans"/>
            </a:endParaRPr>
          </a:p>
          <a:p>
            <a:pPr marL="0" lvl="0" indent="0" algn="l" rtl="0">
              <a:lnSpc>
                <a:spcPct val="100000"/>
              </a:lnSpc>
              <a:spcBef>
                <a:spcPts val="0"/>
              </a:spcBef>
              <a:spcAft>
                <a:spcPts val="0"/>
              </a:spcAft>
              <a:buSzPts val="2800"/>
              <a:buNone/>
            </a:pPr>
            <a:endParaRPr/>
          </a:p>
        </p:txBody>
      </p:sp>
      <p:sp>
        <p:nvSpPr>
          <p:cNvPr id="175" name="Google Shape;175;g29e2afb1d78_0_1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2a8878fcc13_1_6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
        <p:nvSpPr>
          <p:cNvPr id="545" name="Google Shape;545;g2a8878fcc13_1_62"/>
          <p:cNvSpPr txBox="1">
            <a:spLocks noGrp="1"/>
          </p:cNvSpPr>
          <p:nvPr>
            <p:ph type="body" idx="4294967295"/>
          </p:nvPr>
        </p:nvSpPr>
        <p:spPr>
          <a:xfrm>
            <a:off x="311700" y="5605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The new 2023-24 classroom score report is made up of four sections.</a:t>
            </a:r>
            <a:endParaRPr sz="1800" b="0" i="0" u="none" strike="noStrike" cap="none">
              <a:solidFill>
                <a:srgbClr val="000000"/>
              </a:solidFill>
              <a:latin typeface="Arial"/>
              <a:ea typeface="Arial"/>
              <a:cs typeface="Arial"/>
              <a:sym typeface="Arial"/>
            </a:endParaRPr>
          </a:p>
        </p:txBody>
      </p:sp>
      <p:sp>
        <p:nvSpPr>
          <p:cNvPr id="546" name="Google Shape;546;g2a8878fcc13_1_62"/>
          <p:cNvSpPr txBox="1"/>
          <p:nvPr/>
        </p:nvSpPr>
        <p:spPr>
          <a:xfrm>
            <a:off x="447300" y="4167275"/>
            <a:ext cx="162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Overall Results</a:t>
            </a:r>
            <a:endParaRPr sz="1400" b="1" i="0" u="none" strike="noStrike" cap="none">
              <a:solidFill>
                <a:srgbClr val="000000"/>
              </a:solidFill>
              <a:latin typeface="Arial"/>
              <a:ea typeface="Arial"/>
              <a:cs typeface="Arial"/>
              <a:sym typeface="Arial"/>
            </a:endParaRPr>
          </a:p>
        </p:txBody>
      </p:sp>
      <p:sp>
        <p:nvSpPr>
          <p:cNvPr id="547" name="Google Shape;547;g2a8878fcc13_1_62"/>
          <p:cNvSpPr txBox="1"/>
          <p:nvPr/>
        </p:nvSpPr>
        <p:spPr>
          <a:xfrm>
            <a:off x="2398813" y="4167275"/>
            <a:ext cx="21732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Grouped Roster</a:t>
            </a:r>
            <a:endParaRPr sz="1400" b="1" i="0" u="none" strike="noStrike" cap="none">
              <a:solidFill>
                <a:srgbClr val="000000"/>
              </a:solidFill>
              <a:latin typeface="Arial"/>
              <a:ea typeface="Arial"/>
              <a:cs typeface="Arial"/>
              <a:sym typeface="Arial"/>
            </a:endParaRPr>
          </a:p>
        </p:txBody>
      </p:sp>
      <p:sp>
        <p:nvSpPr>
          <p:cNvPr id="548" name="Google Shape;548;g2a8878fcc13_1_62"/>
          <p:cNvSpPr txBox="1"/>
          <p:nvPr/>
        </p:nvSpPr>
        <p:spPr>
          <a:xfrm>
            <a:off x="4779800" y="4167275"/>
            <a:ext cx="1989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Classroom Profiles</a:t>
            </a:r>
            <a:endParaRPr sz="1400" b="1" i="0" u="none" strike="noStrike" cap="none">
              <a:solidFill>
                <a:srgbClr val="000000"/>
              </a:solidFill>
              <a:latin typeface="Arial"/>
              <a:ea typeface="Arial"/>
              <a:cs typeface="Arial"/>
              <a:sym typeface="Arial"/>
            </a:endParaRPr>
          </a:p>
        </p:txBody>
      </p:sp>
      <p:sp>
        <p:nvSpPr>
          <p:cNvPr id="549" name="Google Shape;549;g2a8878fcc13_1_62"/>
          <p:cNvSpPr txBox="1"/>
          <p:nvPr/>
        </p:nvSpPr>
        <p:spPr>
          <a:xfrm>
            <a:off x="7257075" y="4167275"/>
            <a:ext cx="132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Comparisons</a:t>
            </a:r>
            <a:endParaRPr sz="1400" b="1" i="0" u="none" strike="noStrike" cap="none">
              <a:solidFill>
                <a:srgbClr val="000000"/>
              </a:solidFill>
              <a:latin typeface="Arial"/>
              <a:ea typeface="Arial"/>
              <a:cs typeface="Arial"/>
              <a:sym typeface="Arial"/>
            </a:endParaRPr>
          </a:p>
        </p:txBody>
      </p:sp>
      <p:pic>
        <p:nvPicPr>
          <p:cNvPr id="550" name="Google Shape;550;g2a8878fcc13_1_62"/>
          <p:cNvPicPr preferRelativeResize="0"/>
          <p:nvPr/>
        </p:nvPicPr>
        <p:blipFill rotWithShape="1">
          <a:blip r:embed="rId3">
            <a:alphaModFix/>
          </a:blip>
          <a:srcRect l="9" r="19"/>
          <a:stretch/>
        </p:blipFill>
        <p:spPr>
          <a:xfrm>
            <a:off x="447293" y="1557667"/>
            <a:ext cx="1408177" cy="1822346"/>
          </a:xfrm>
          <a:prstGeom prst="rect">
            <a:avLst/>
          </a:prstGeom>
          <a:noFill/>
          <a:ln w="9525" cap="flat" cmpd="sng">
            <a:solidFill>
              <a:schemeClr val="dk1"/>
            </a:solidFill>
            <a:prstDash val="solid"/>
            <a:round/>
            <a:headEnd type="none" w="sm" len="sm"/>
            <a:tailEnd type="none" w="sm" len="sm"/>
          </a:ln>
        </p:spPr>
      </p:pic>
      <p:pic>
        <p:nvPicPr>
          <p:cNvPr id="551" name="Google Shape;551;g2a8878fcc13_1_62"/>
          <p:cNvPicPr preferRelativeResize="0"/>
          <p:nvPr/>
        </p:nvPicPr>
        <p:blipFill rotWithShape="1">
          <a:blip r:embed="rId4">
            <a:alphaModFix/>
          </a:blip>
          <a:srcRect/>
          <a:stretch/>
        </p:blipFill>
        <p:spPr>
          <a:xfrm>
            <a:off x="2344621" y="1120308"/>
            <a:ext cx="1404655" cy="1809526"/>
          </a:xfrm>
          <a:prstGeom prst="rect">
            <a:avLst/>
          </a:prstGeom>
          <a:noFill/>
          <a:ln w="9525" cap="flat" cmpd="sng">
            <a:solidFill>
              <a:schemeClr val="dk1"/>
            </a:solidFill>
            <a:prstDash val="solid"/>
            <a:round/>
            <a:headEnd type="none" w="sm" len="sm"/>
            <a:tailEnd type="none" w="sm" len="sm"/>
          </a:ln>
        </p:spPr>
      </p:pic>
      <p:pic>
        <p:nvPicPr>
          <p:cNvPr id="552" name="Google Shape;552;g2a8878fcc13_1_62"/>
          <p:cNvPicPr preferRelativeResize="0"/>
          <p:nvPr/>
        </p:nvPicPr>
        <p:blipFill rotWithShape="1">
          <a:blip r:embed="rId5">
            <a:alphaModFix/>
          </a:blip>
          <a:srcRect/>
          <a:stretch/>
        </p:blipFill>
        <p:spPr>
          <a:xfrm>
            <a:off x="2517301" y="1411233"/>
            <a:ext cx="1404655" cy="1809526"/>
          </a:xfrm>
          <a:prstGeom prst="rect">
            <a:avLst/>
          </a:prstGeom>
          <a:noFill/>
          <a:ln w="9525" cap="flat" cmpd="sng">
            <a:solidFill>
              <a:schemeClr val="dk1"/>
            </a:solidFill>
            <a:prstDash val="solid"/>
            <a:round/>
            <a:headEnd type="none" w="sm" len="sm"/>
            <a:tailEnd type="none" w="sm" len="sm"/>
          </a:ln>
        </p:spPr>
      </p:pic>
      <p:pic>
        <p:nvPicPr>
          <p:cNvPr id="553" name="Google Shape;553;g2a8878fcc13_1_62"/>
          <p:cNvPicPr preferRelativeResize="0"/>
          <p:nvPr/>
        </p:nvPicPr>
        <p:blipFill rotWithShape="1">
          <a:blip r:embed="rId6">
            <a:alphaModFix/>
          </a:blip>
          <a:srcRect/>
          <a:stretch/>
        </p:blipFill>
        <p:spPr>
          <a:xfrm>
            <a:off x="2684294" y="1710958"/>
            <a:ext cx="1404655" cy="1809526"/>
          </a:xfrm>
          <a:prstGeom prst="rect">
            <a:avLst/>
          </a:prstGeom>
          <a:noFill/>
          <a:ln w="9525" cap="flat" cmpd="sng">
            <a:solidFill>
              <a:schemeClr val="dk1"/>
            </a:solidFill>
            <a:prstDash val="solid"/>
            <a:round/>
            <a:headEnd type="none" w="sm" len="sm"/>
            <a:tailEnd type="none" w="sm" len="sm"/>
          </a:ln>
        </p:spPr>
      </p:pic>
      <p:pic>
        <p:nvPicPr>
          <p:cNvPr id="554" name="Google Shape;554;g2a8878fcc13_1_62"/>
          <p:cNvPicPr preferRelativeResize="0"/>
          <p:nvPr/>
        </p:nvPicPr>
        <p:blipFill rotWithShape="1">
          <a:blip r:embed="rId7">
            <a:alphaModFix/>
          </a:blip>
          <a:srcRect/>
          <a:stretch/>
        </p:blipFill>
        <p:spPr>
          <a:xfrm>
            <a:off x="2848203" y="2053036"/>
            <a:ext cx="1404655" cy="1809526"/>
          </a:xfrm>
          <a:prstGeom prst="rect">
            <a:avLst/>
          </a:prstGeom>
          <a:noFill/>
          <a:ln w="9525" cap="flat" cmpd="sng">
            <a:solidFill>
              <a:schemeClr val="dk1"/>
            </a:solidFill>
            <a:prstDash val="solid"/>
            <a:round/>
            <a:headEnd type="none" w="sm" len="sm"/>
            <a:tailEnd type="none" w="sm" len="sm"/>
          </a:ln>
        </p:spPr>
      </p:pic>
      <p:pic>
        <p:nvPicPr>
          <p:cNvPr id="555" name="Google Shape;555;g2a8878fcc13_1_62"/>
          <p:cNvPicPr preferRelativeResize="0"/>
          <p:nvPr/>
        </p:nvPicPr>
        <p:blipFill rotWithShape="1">
          <a:blip r:embed="rId8">
            <a:alphaModFix/>
          </a:blip>
          <a:srcRect l="9" r="19"/>
          <a:stretch/>
        </p:blipFill>
        <p:spPr>
          <a:xfrm>
            <a:off x="3008649" y="2359432"/>
            <a:ext cx="1398268" cy="1809526"/>
          </a:xfrm>
          <a:prstGeom prst="rect">
            <a:avLst/>
          </a:prstGeom>
          <a:noFill/>
          <a:ln w="9525" cap="flat" cmpd="sng">
            <a:solidFill>
              <a:schemeClr val="dk1"/>
            </a:solidFill>
            <a:prstDash val="solid"/>
            <a:round/>
            <a:headEnd type="none" w="sm" len="sm"/>
            <a:tailEnd type="none" w="sm" len="sm"/>
          </a:ln>
        </p:spPr>
      </p:pic>
      <p:pic>
        <p:nvPicPr>
          <p:cNvPr id="556" name="Google Shape;556;g2a8878fcc13_1_62"/>
          <p:cNvPicPr preferRelativeResize="0"/>
          <p:nvPr/>
        </p:nvPicPr>
        <p:blipFill rotWithShape="1">
          <a:blip r:embed="rId9">
            <a:alphaModFix/>
          </a:blip>
          <a:srcRect l="9" r="19"/>
          <a:stretch/>
        </p:blipFill>
        <p:spPr>
          <a:xfrm>
            <a:off x="5055053" y="1564133"/>
            <a:ext cx="1398181" cy="1809413"/>
          </a:xfrm>
          <a:prstGeom prst="rect">
            <a:avLst/>
          </a:prstGeom>
          <a:noFill/>
          <a:ln w="9525" cap="flat" cmpd="sng">
            <a:solidFill>
              <a:schemeClr val="dk1"/>
            </a:solidFill>
            <a:prstDash val="solid"/>
            <a:round/>
            <a:headEnd type="none" w="sm" len="sm"/>
            <a:tailEnd type="none" w="sm" len="sm"/>
          </a:ln>
        </p:spPr>
      </p:pic>
      <p:pic>
        <p:nvPicPr>
          <p:cNvPr id="557" name="Google Shape;557;g2a8878fcc13_1_62"/>
          <p:cNvPicPr preferRelativeResize="0"/>
          <p:nvPr/>
        </p:nvPicPr>
        <p:blipFill rotWithShape="1">
          <a:blip r:embed="rId10">
            <a:alphaModFix/>
          </a:blip>
          <a:srcRect l="9" r="19"/>
          <a:stretch/>
        </p:blipFill>
        <p:spPr>
          <a:xfrm>
            <a:off x="7257508" y="1553525"/>
            <a:ext cx="1398181" cy="1809413"/>
          </a:xfrm>
          <a:prstGeom prst="rect">
            <a:avLst/>
          </a:prstGeom>
          <a:noFill/>
          <a:ln w="9525" cap="flat" cmpd="sng">
            <a:solidFill>
              <a:schemeClr val="dk1"/>
            </a:solidFill>
            <a:prstDash val="solid"/>
            <a:round/>
            <a:headEnd type="none" w="sm" len="sm"/>
            <a:tailEnd type="none" w="sm" len="sm"/>
          </a:ln>
        </p:spPr>
      </p:pic>
      <p:sp>
        <p:nvSpPr>
          <p:cNvPr id="558" name="Google Shape;558;g2a8878fcc13_1_62"/>
          <p:cNvSpPr txBox="1"/>
          <p:nvPr/>
        </p:nvSpPr>
        <p:spPr>
          <a:xfrm>
            <a:off x="229775" y="140225"/>
            <a:ext cx="5155500" cy="611700"/>
          </a:xfrm>
          <a:prstGeom prst="rect">
            <a:avLst/>
          </a:prstGeom>
          <a:noFill/>
          <a:ln>
            <a:noFill/>
          </a:ln>
        </p:spPr>
        <p:txBody>
          <a:bodyPr spcFirstLastPara="1" wrap="square" lIns="91425" tIns="91425" rIns="91425" bIns="91425" anchor="t" anchorCtr="0">
            <a:noAutofit/>
          </a:bodyPr>
          <a:lstStyle/>
          <a:p>
            <a:pPr marL="0" lvl="0" indent="0" algn="l" rtl="0">
              <a:lnSpc>
                <a:spcPct val="75000"/>
              </a:lnSpc>
              <a:spcBef>
                <a:spcPts val="0"/>
              </a:spcBef>
              <a:spcAft>
                <a:spcPts val="0"/>
              </a:spcAft>
              <a:buNone/>
            </a:pPr>
            <a:r>
              <a:rPr lang="en" sz="2800" b="1">
                <a:solidFill>
                  <a:srgbClr val="3B1A53"/>
                </a:solidFill>
                <a:latin typeface="Public Sans"/>
                <a:ea typeface="Public Sans"/>
                <a:cs typeface="Public Sans"/>
                <a:sym typeface="Public Sans"/>
              </a:rPr>
              <a:t>The Classroom Score Report</a:t>
            </a:r>
            <a:endParaRPr sz="2800" b="1">
              <a:solidFill>
                <a:srgbClr val="3B1A53"/>
              </a:solidFill>
              <a:latin typeface="Public Sans"/>
              <a:ea typeface="Public Sans"/>
              <a:cs typeface="Public Sans"/>
              <a:sym typeface="Public Sans"/>
            </a:endParaRPr>
          </a:p>
        </p:txBody>
      </p:sp>
      <p:sp>
        <p:nvSpPr>
          <p:cNvPr id="559" name="Google Shape;559;g2a8878fcc13_1_62"/>
          <p:cNvSpPr/>
          <p:nvPr/>
        </p:nvSpPr>
        <p:spPr>
          <a:xfrm>
            <a:off x="311700" y="1009350"/>
            <a:ext cx="6713700" cy="3558000"/>
          </a:xfrm>
          <a:prstGeom prst="rect">
            <a:avLst/>
          </a:prstGeom>
          <a:solidFill>
            <a:srgbClr val="FFFFFF">
              <a:alpha val="6314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g29e2afb1d78_0_528"/>
          <p:cNvPicPr preferRelativeResize="0"/>
          <p:nvPr/>
        </p:nvPicPr>
        <p:blipFill rotWithShape="1">
          <a:blip r:embed="rId3">
            <a:alphaModFix/>
          </a:blip>
          <a:srcRect t="19" b="9"/>
          <a:stretch/>
        </p:blipFill>
        <p:spPr>
          <a:xfrm>
            <a:off x="116360" y="90075"/>
            <a:ext cx="3841525" cy="4968335"/>
          </a:xfrm>
          <a:prstGeom prst="rect">
            <a:avLst/>
          </a:prstGeom>
          <a:noFill/>
          <a:ln w="9525" cap="flat" cmpd="sng">
            <a:solidFill>
              <a:schemeClr val="dk1"/>
            </a:solidFill>
            <a:prstDash val="solid"/>
            <a:round/>
            <a:headEnd type="none" w="sm" len="sm"/>
            <a:tailEnd type="none" w="sm" len="sm"/>
          </a:ln>
        </p:spPr>
      </p:pic>
      <p:sp>
        <p:nvSpPr>
          <p:cNvPr id="565" name="Google Shape;565;g29e2afb1d78_0_528"/>
          <p:cNvSpPr txBox="1">
            <a:spLocks noGrp="1"/>
          </p:cNvSpPr>
          <p:nvPr>
            <p:ph type="title"/>
          </p:nvPr>
        </p:nvSpPr>
        <p:spPr>
          <a:xfrm>
            <a:off x="3921475" y="228600"/>
            <a:ext cx="5222400" cy="513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1" i="0" u="none" strike="noStrike" cap="none">
                <a:solidFill>
                  <a:srgbClr val="491347"/>
                </a:solidFill>
                <a:latin typeface="Public Sans"/>
                <a:ea typeface="Public Sans"/>
                <a:cs typeface="Public Sans"/>
                <a:sym typeface="Public Sans"/>
              </a:rPr>
              <a:t>Comparisons</a:t>
            </a:r>
            <a:endParaRPr sz="2800" b="1" i="0" u="none" strike="noStrike" cap="none">
              <a:solidFill>
                <a:srgbClr val="491347"/>
              </a:solidFill>
              <a:latin typeface="Public Sans"/>
              <a:ea typeface="Public Sans"/>
              <a:cs typeface="Public Sans"/>
              <a:sym typeface="Public Sans"/>
            </a:endParaRPr>
          </a:p>
        </p:txBody>
      </p:sp>
      <p:sp>
        <p:nvSpPr>
          <p:cNvPr id="566" name="Google Shape;566;g29e2afb1d78_0_528"/>
          <p:cNvSpPr txBox="1">
            <a:spLocks noGrp="1"/>
          </p:cNvSpPr>
          <p:nvPr>
            <p:ph type="body" idx="1"/>
          </p:nvPr>
        </p:nvSpPr>
        <p:spPr>
          <a:xfrm>
            <a:off x="4035525" y="872598"/>
            <a:ext cx="5070000" cy="1311000"/>
          </a:xfrm>
          <a:prstGeom prst="rect">
            <a:avLst/>
          </a:prstGeom>
          <a:noFill/>
          <a:ln>
            <a:noFill/>
          </a:ln>
        </p:spPr>
        <p:txBody>
          <a:bodyPr spcFirstLastPara="1" wrap="square" lIns="91425" tIns="91425" rIns="91425" bIns="91425" anchor="ctr" anchorCtr="0">
            <a:noAutofit/>
          </a:bodyPr>
          <a:lstStyle/>
          <a:p>
            <a:pPr marL="457200" marR="0" lvl="0" indent="0" algn="l" rtl="0">
              <a:lnSpc>
                <a:spcPct val="100000"/>
              </a:lnSpc>
              <a:spcBef>
                <a:spcPts val="0"/>
              </a:spcBef>
              <a:spcAft>
                <a:spcPts val="1000"/>
              </a:spcAft>
              <a:buClr>
                <a:srgbClr val="000000"/>
              </a:buClr>
              <a:buSzPts val="1800"/>
              <a:buFont typeface="Arial"/>
              <a:buNone/>
            </a:pPr>
            <a:r>
              <a:rPr lang="en" sz="1800" b="0" i="0" u="none" strike="noStrike" cap="none">
                <a:solidFill>
                  <a:srgbClr val="000000"/>
                </a:solidFill>
                <a:latin typeface="Arial"/>
                <a:ea typeface="Arial"/>
                <a:cs typeface="Arial"/>
                <a:sym typeface="Arial"/>
              </a:rPr>
              <a:t>This part of the report compares the percentages of students in each rating for each category for your classroom to other groups of students participating in the IAP. </a:t>
            </a:r>
            <a:endParaRPr sz="1800" b="0" i="0" u="none" strike="noStrike" cap="none">
              <a:solidFill>
                <a:srgbClr val="434343"/>
              </a:solidFill>
              <a:latin typeface="Arial"/>
              <a:ea typeface="Arial"/>
              <a:cs typeface="Arial"/>
              <a:sym typeface="Arial"/>
            </a:endParaRPr>
          </a:p>
        </p:txBody>
      </p:sp>
      <p:sp>
        <p:nvSpPr>
          <p:cNvPr id="567" name="Google Shape;567;g29e2afb1d78_0_528"/>
          <p:cNvSpPr txBox="1">
            <a:spLocks noGrp="1"/>
          </p:cNvSpPr>
          <p:nvPr>
            <p:ph type="body" idx="2"/>
          </p:nvPr>
        </p:nvSpPr>
        <p:spPr>
          <a:xfrm>
            <a:off x="5728650" y="2571750"/>
            <a:ext cx="2834700" cy="125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1" u="none" strike="noStrike" cap="none">
                <a:solidFill>
                  <a:srgbClr val="000000"/>
                </a:solidFill>
                <a:latin typeface="Arial"/>
                <a:ea typeface="Arial"/>
                <a:cs typeface="Arial"/>
                <a:sym typeface="Arial"/>
              </a:rPr>
              <a:t>Pause the video</a:t>
            </a:r>
            <a:r>
              <a:rPr lang="en" sz="1800" b="0" i="0" u="none" strike="noStrike" cap="none">
                <a:solidFill>
                  <a:srgbClr val="000000"/>
                </a:solidFill>
                <a:latin typeface="Arial"/>
                <a:ea typeface="Arial"/>
                <a:cs typeface="Arial"/>
                <a:sym typeface="Arial"/>
              </a:rPr>
              <a:t>: Describe how the class in this report compared to other groups of students in one or more sections. </a:t>
            </a:r>
            <a:r>
              <a:rPr lang="en" sz="2100" b="0" i="0" u="none" strike="noStrike" cap="none">
                <a:solidFill>
                  <a:srgbClr val="000000"/>
                </a:solidFill>
                <a:latin typeface="Arial"/>
                <a:ea typeface="Arial"/>
                <a:cs typeface="Arial"/>
                <a:sym typeface="Arial"/>
              </a:rPr>
              <a:t> </a:t>
            </a:r>
            <a:endParaRPr sz="2100" b="0" i="0" u="none" strike="noStrike" cap="none">
              <a:solidFill>
                <a:srgbClr val="000000"/>
              </a:solidFill>
              <a:latin typeface="Arial"/>
              <a:ea typeface="Arial"/>
              <a:cs typeface="Arial"/>
              <a:sym typeface="Arial"/>
            </a:endParaRPr>
          </a:p>
          <a:p>
            <a:pPr marL="457200" marR="0" lvl="0" indent="0" algn="l" rtl="0">
              <a:lnSpc>
                <a:spcPct val="100000"/>
              </a:lnSpc>
              <a:spcBef>
                <a:spcPts val="1000"/>
              </a:spcBef>
              <a:spcAft>
                <a:spcPts val="1000"/>
              </a:spcAft>
              <a:buClr>
                <a:srgbClr val="000000"/>
              </a:buClr>
              <a:buSzPts val="1800"/>
              <a:buFont typeface="Arial"/>
              <a:buNone/>
            </a:pPr>
            <a:endParaRPr sz="1800" b="0" i="0" u="none" strike="noStrike" cap="none">
              <a:solidFill>
                <a:srgbClr val="434343"/>
              </a:solidFill>
              <a:latin typeface="Arial"/>
              <a:ea typeface="Arial"/>
              <a:cs typeface="Arial"/>
              <a:sym typeface="Arial"/>
            </a:endParaRPr>
          </a:p>
        </p:txBody>
      </p:sp>
      <p:sp>
        <p:nvSpPr>
          <p:cNvPr id="568" name="Google Shape;568;g29e2afb1d78_0_52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31</a:t>
            </a:fld>
            <a:endParaRPr/>
          </a:p>
        </p:txBody>
      </p:sp>
      <p:pic>
        <p:nvPicPr>
          <p:cNvPr id="569" name="Google Shape;569;g29e2afb1d78_0_528"/>
          <p:cNvPicPr preferRelativeResize="0"/>
          <p:nvPr/>
        </p:nvPicPr>
        <p:blipFill>
          <a:blip r:embed="rId4">
            <a:alphaModFix/>
          </a:blip>
          <a:stretch>
            <a:fillRect/>
          </a:stretch>
        </p:blipFill>
        <p:spPr>
          <a:xfrm>
            <a:off x="4629575" y="2653963"/>
            <a:ext cx="946475" cy="946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574" name="Google Shape;574;g29e2afb1d78_0_536"/>
          <p:cNvPicPr preferRelativeResize="0"/>
          <p:nvPr/>
        </p:nvPicPr>
        <p:blipFill rotWithShape="1">
          <a:blip r:embed="rId3">
            <a:alphaModFix/>
          </a:blip>
          <a:srcRect t="19" b="9"/>
          <a:stretch/>
        </p:blipFill>
        <p:spPr>
          <a:xfrm>
            <a:off x="116360" y="90075"/>
            <a:ext cx="3841525" cy="4968335"/>
          </a:xfrm>
          <a:prstGeom prst="rect">
            <a:avLst/>
          </a:prstGeom>
          <a:noFill/>
          <a:ln w="9525" cap="flat" cmpd="sng">
            <a:solidFill>
              <a:schemeClr val="dk1"/>
            </a:solidFill>
            <a:prstDash val="solid"/>
            <a:round/>
            <a:headEnd type="none" w="sm" len="sm"/>
            <a:tailEnd type="none" w="sm" len="sm"/>
          </a:ln>
        </p:spPr>
      </p:pic>
      <p:sp>
        <p:nvSpPr>
          <p:cNvPr id="575" name="Google Shape;575;g29e2afb1d78_0_536"/>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200"/>
              <a:buNone/>
            </a:pPr>
            <a:endParaRPr sz="1700"/>
          </a:p>
          <a:p>
            <a:pPr marL="457200" lvl="0" indent="0" algn="r" rtl="0">
              <a:lnSpc>
                <a:spcPct val="115000"/>
              </a:lnSpc>
              <a:spcBef>
                <a:spcPts val="1000"/>
              </a:spcBef>
              <a:spcAft>
                <a:spcPts val="1000"/>
              </a:spcAft>
              <a:buSzPts val="1200"/>
              <a:buNone/>
            </a:pPr>
            <a:endParaRPr>
              <a:solidFill>
                <a:srgbClr val="434343"/>
              </a:solidFill>
            </a:endParaRPr>
          </a:p>
        </p:txBody>
      </p:sp>
      <p:sp>
        <p:nvSpPr>
          <p:cNvPr id="576" name="Google Shape;576;g29e2afb1d78_0_53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32</a:t>
            </a:fld>
            <a:endParaRPr/>
          </a:p>
        </p:txBody>
      </p:sp>
      <p:sp>
        <p:nvSpPr>
          <p:cNvPr id="577" name="Google Shape;577;g29e2afb1d78_0_536"/>
          <p:cNvSpPr txBox="1">
            <a:spLocks noGrp="1"/>
          </p:cNvSpPr>
          <p:nvPr>
            <p:ph type="body" idx="1"/>
          </p:nvPr>
        </p:nvSpPr>
        <p:spPr>
          <a:xfrm>
            <a:off x="4150075" y="676175"/>
            <a:ext cx="5070000" cy="2118600"/>
          </a:xfrm>
          <a:prstGeom prst="rect">
            <a:avLst/>
          </a:prstGeom>
          <a:noFill/>
          <a:ln>
            <a:noFill/>
          </a:ln>
        </p:spPr>
        <p:txBody>
          <a:bodyPr spcFirstLastPara="1" wrap="square" lIns="91425" tIns="91425" rIns="91425" bIns="91425" anchor="ctr" anchorCtr="0">
            <a:noAutofit/>
          </a:bodyPr>
          <a:lstStyle/>
          <a:p>
            <a:pPr marL="400050" marR="0" lvl="0" indent="-336550" algn="l" rtl="0">
              <a:lnSpc>
                <a:spcPct val="115000"/>
              </a:lnSpc>
              <a:spcBef>
                <a:spcPts val="0"/>
              </a:spcBef>
              <a:spcAft>
                <a:spcPts val="0"/>
              </a:spcAft>
              <a:buClr>
                <a:schemeClr val="dk1"/>
              </a:buClr>
              <a:buSzPts val="1700"/>
              <a:buFont typeface="Arial"/>
              <a:buChar char="●"/>
            </a:pPr>
            <a:r>
              <a:rPr lang="en" sz="1700" b="0" i="0" u="none" strike="noStrike" cap="none">
                <a:solidFill>
                  <a:schemeClr val="dk1"/>
                </a:solidFill>
                <a:latin typeface="Arial"/>
                <a:ea typeface="Arial"/>
                <a:cs typeface="Arial"/>
                <a:sym typeface="Arial"/>
              </a:rPr>
              <a:t>You might have noticed things like more students in the class were rated “strong” compared to the school or </a:t>
            </a:r>
            <a:r>
              <a:rPr lang="en" sz="1700">
                <a:solidFill>
                  <a:schemeClr val="dk1"/>
                </a:solidFill>
              </a:rPr>
              <a:t>IAP</a:t>
            </a:r>
            <a:r>
              <a:rPr lang="en" sz="1700" b="0" i="0" u="none" strike="noStrike" cap="none">
                <a:solidFill>
                  <a:schemeClr val="dk1"/>
                </a:solidFill>
                <a:latin typeface="Arial"/>
                <a:ea typeface="Arial"/>
                <a:cs typeface="Arial"/>
                <a:sym typeface="Arial"/>
              </a:rPr>
              <a:t> in </a:t>
            </a:r>
            <a:r>
              <a:rPr lang="en" sz="1700">
                <a:solidFill>
                  <a:schemeClr val="dk1"/>
                </a:solidFill>
              </a:rPr>
              <a:t>the knowledge category.</a:t>
            </a:r>
            <a:endParaRPr sz="1700" b="0" i="0" u="none" strike="noStrike" cap="none">
              <a:solidFill>
                <a:schemeClr val="dk1"/>
              </a:solidFill>
              <a:latin typeface="Arial"/>
              <a:ea typeface="Arial"/>
              <a:cs typeface="Arial"/>
              <a:sym typeface="Arial"/>
            </a:endParaRPr>
          </a:p>
          <a:p>
            <a:pPr marL="457200" marR="0" lvl="0" indent="-336550" algn="l" rtl="0">
              <a:lnSpc>
                <a:spcPct val="115000"/>
              </a:lnSpc>
              <a:spcBef>
                <a:spcPts val="0"/>
              </a:spcBef>
              <a:spcAft>
                <a:spcPts val="0"/>
              </a:spcAft>
              <a:buClr>
                <a:schemeClr val="dk1"/>
              </a:buClr>
              <a:buSzPts val="1700"/>
              <a:buFont typeface="Arial"/>
              <a:buChar char="●"/>
            </a:pPr>
            <a:r>
              <a:rPr lang="en" sz="1700" b="0" i="0" u="none" strike="noStrike" cap="none">
                <a:solidFill>
                  <a:schemeClr val="dk1"/>
                </a:solidFill>
                <a:latin typeface="Arial"/>
                <a:ea typeface="Arial"/>
                <a:cs typeface="Arial"/>
                <a:sym typeface="Arial"/>
              </a:rPr>
              <a:t>What do you notice in the report?</a:t>
            </a:r>
            <a:endParaRPr sz="1700" b="0" i="0" u="none" strike="noStrike" cap="none">
              <a:solidFill>
                <a:schemeClr val="dk1"/>
              </a:solidFill>
              <a:latin typeface="Arial"/>
              <a:ea typeface="Arial"/>
              <a:cs typeface="Arial"/>
              <a:sym typeface="Arial"/>
            </a:endParaRPr>
          </a:p>
        </p:txBody>
      </p:sp>
      <p:sp>
        <p:nvSpPr>
          <p:cNvPr id="578" name="Google Shape;578;g29e2afb1d78_0_536"/>
          <p:cNvSpPr txBox="1">
            <a:spLocks noGrp="1"/>
          </p:cNvSpPr>
          <p:nvPr>
            <p:ph type="title"/>
          </p:nvPr>
        </p:nvSpPr>
        <p:spPr>
          <a:xfrm>
            <a:off x="3921475" y="228600"/>
            <a:ext cx="5222400" cy="513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1" i="0" u="none" strike="noStrike" cap="none">
                <a:solidFill>
                  <a:srgbClr val="491347"/>
                </a:solidFill>
                <a:latin typeface="Public Sans"/>
                <a:ea typeface="Public Sans"/>
                <a:cs typeface="Public Sans"/>
                <a:sym typeface="Public Sans"/>
              </a:rPr>
              <a:t>Comparisons</a:t>
            </a:r>
            <a:endParaRPr sz="2800" b="1" i="0" u="none" strike="noStrike" cap="none">
              <a:solidFill>
                <a:srgbClr val="491347"/>
              </a:solidFill>
              <a:latin typeface="Public Sans"/>
              <a:ea typeface="Public Sans"/>
              <a:cs typeface="Public Sans"/>
              <a:sym typeface="Public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g29e2afb1d78_3_22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33</a:t>
            </a:fld>
            <a:endParaRPr/>
          </a:p>
        </p:txBody>
      </p:sp>
      <p:graphicFrame>
        <p:nvGraphicFramePr>
          <p:cNvPr id="584" name="Google Shape;584;g29e2afb1d78_3_225"/>
          <p:cNvGraphicFramePr/>
          <p:nvPr/>
        </p:nvGraphicFramePr>
        <p:xfrm>
          <a:off x="355275" y="418600"/>
          <a:ext cx="8342100" cy="2301040"/>
        </p:xfrm>
        <a:graphic>
          <a:graphicData uri="http://schemas.openxmlformats.org/drawingml/2006/table">
            <a:tbl>
              <a:tblPr>
                <a:noFill/>
                <a:tableStyleId>{A20058D7-A3A7-4521-AF72-FBA6F1BA50D3}</a:tableStyleId>
              </a:tblPr>
              <a:tblGrid>
                <a:gridCol w="8342100">
                  <a:extLst>
                    <a:ext uri="{9D8B030D-6E8A-4147-A177-3AD203B41FA5}">
                      <a16:colId xmlns:a16="http://schemas.microsoft.com/office/drawing/2014/main" val="20000"/>
                    </a:ext>
                  </a:extLst>
                </a:gridCol>
              </a:tblGrid>
              <a:tr h="209175">
                <a:tc>
                  <a:txBody>
                    <a:bodyPr/>
                    <a:lstStyle/>
                    <a:p>
                      <a:pPr marL="0" marR="0" lvl="0" indent="0" algn="ctr" rtl="0">
                        <a:lnSpc>
                          <a:spcPct val="100000"/>
                        </a:lnSpc>
                        <a:spcBef>
                          <a:spcPts val="0"/>
                        </a:spcBef>
                        <a:spcAft>
                          <a:spcPts val="0"/>
                        </a:spcAft>
                        <a:buClr>
                          <a:srgbClr val="000000"/>
                        </a:buClr>
                        <a:buSzPts val="1400"/>
                        <a:buFont typeface="Arial"/>
                        <a:buNone/>
                      </a:pPr>
                      <a:r>
                        <a:rPr lang="en" sz="2500" u="none" strike="noStrike" cap="none">
                          <a:solidFill>
                            <a:schemeClr val="accent4"/>
                          </a:solidFill>
                          <a:latin typeface="Public Sans SemiBold"/>
                          <a:ea typeface="Public Sans SemiBold"/>
                          <a:cs typeface="Public Sans SemiBold"/>
                          <a:sym typeface="Public Sans SemiBold"/>
                        </a:rPr>
                        <a:t>Agenda Items</a:t>
                      </a:r>
                      <a:endParaRPr sz="2500" u="none" strike="noStrike" cap="none">
                        <a:solidFill>
                          <a:schemeClr val="accent4"/>
                        </a:solidFill>
                        <a:latin typeface="Public Sans SemiBold"/>
                        <a:ea typeface="Public Sans SemiBold"/>
                        <a:cs typeface="Public Sans SemiBold"/>
                        <a:sym typeface="Public Sans SemiBold"/>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27000">
                <a:tc>
                  <a:txBody>
                    <a:bodyPr/>
                    <a:lstStyle/>
                    <a:p>
                      <a:pPr marL="0" marR="0" lvl="0" indent="0" algn="l" rtl="0">
                        <a:lnSpc>
                          <a:spcPct val="100000"/>
                        </a:lnSpc>
                        <a:spcBef>
                          <a:spcPts val="0"/>
                        </a:spcBef>
                        <a:spcAft>
                          <a:spcPts val="0"/>
                        </a:spcAft>
                        <a:buClr>
                          <a:srgbClr val="000000"/>
                        </a:buClr>
                        <a:buSzPts val="2400"/>
                        <a:buFont typeface="Arial"/>
                        <a:buNone/>
                      </a:pPr>
                      <a:r>
                        <a:rPr lang="en" sz="2400" u="none" strike="noStrike" cap="none">
                          <a:solidFill>
                            <a:schemeClr val="dk2"/>
                          </a:solidFill>
                          <a:latin typeface="Public Sans Medium"/>
                          <a:ea typeface="Public Sans Medium"/>
                          <a:cs typeface="Public Sans Medium"/>
                          <a:sym typeface="Public Sans Medium"/>
                        </a:rPr>
                        <a:t>1.  Context</a:t>
                      </a:r>
                      <a:endParaRPr sz="2400" u="none" strike="noStrike" cap="none">
                        <a:solidFill>
                          <a:schemeClr val="dk2"/>
                        </a:solidFill>
                        <a:latin typeface="Public Sans Medium"/>
                        <a:ea typeface="Public Sans Medium"/>
                        <a:cs typeface="Public Sans Medium"/>
                        <a:sym typeface="Public Sans Medium"/>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290725">
                <a:tc>
                  <a:txBody>
                    <a:bodyPr/>
                    <a:lstStyle/>
                    <a:p>
                      <a:pPr marL="0" marR="0" lvl="0" indent="0" algn="l" rtl="0">
                        <a:lnSpc>
                          <a:spcPct val="100000"/>
                        </a:lnSpc>
                        <a:spcBef>
                          <a:spcPts val="0"/>
                        </a:spcBef>
                        <a:spcAft>
                          <a:spcPts val="0"/>
                        </a:spcAft>
                        <a:buClr>
                          <a:srgbClr val="000000"/>
                        </a:buClr>
                        <a:buSzPts val="1400"/>
                        <a:buFont typeface="Arial"/>
                        <a:buNone/>
                      </a:pPr>
                      <a:r>
                        <a:rPr lang="en" sz="2400" u="none" strike="noStrike" cap="none">
                          <a:solidFill>
                            <a:schemeClr val="dk2"/>
                          </a:solidFill>
                          <a:latin typeface="Public Sans Medium"/>
                          <a:ea typeface="Public Sans Medium"/>
                          <a:cs typeface="Public Sans Medium"/>
                          <a:sym typeface="Public Sans Medium"/>
                        </a:rPr>
                        <a:t>2. The 2023-24 Classroom Score Report</a:t>
                      </a:r>
                      <a:endParaRPr sz="2400" u="none" strike="noStrike" cap="none">
                        <a:solidFill>
                          <a:schemeClr val="dk2"/>
                        </a:solidFill>
                        <a:latin typeface="Public Sans Medium"/>
                        <a:ea typeface="Public Sans Medium"/>
                        <a:cs typeface="Public Sans Medium"/>
                        <a:sym typeface="Public Sans Medium"/>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290725">
                <a:tc>
                  <a:txBody>
                    <a:bodyPr/>
                    <a:lstStyle/>
                    <a:p>
                      <a:pPr marL="0" marR="0" lvl="0" indent="0" algn="l" rtl="0">
                        <a:lnSpc>
                          <a:spcPct val="100000"/>
                        </a:lnSpc>
                        <a:spcBef>
                          <a:spcPts val="0"/>
                        </a:spcBef>
                        <a:spcAft>
                          <a:spcPts val="0"/>
                        </a:spcAft>
                        <a:buClr>
                          <a:srgbClr val="000000"/>
                        </a:buClr>
                        <a:buSzPts val="1400"/>
                        <a:buFont typeface="Arial"/>
                        <a:buNone/>
                      </a:pPr>
                      <a:r>
                        <a:rPr lang="en" sz="2400" u="none" strike="noStrike" cap="none">
                          <a:solidFill>
                            <a:schemeClr val="dk2"/>
                          </a:solidFill>
                          <a:latin typeface="Public Sans Medium"/>
                          <a:ea typeface="Public Sans Medium"/>
                          <a:cs typeface="Public Sans Medium"/>
                          <a:sym typeface="Public Sans Medium"/>
                        </a:rPr>
                        <a:t>3. The 2023-24 Student Score Report</a:t>
                      </a:r>
                      <a:endParaRPr sz="2400" u="none" strike="noStrike" cap="none">
                        <a:solidFill>
                          <a:schemeClr val="dk2"/>
                        </a:solidFill>
                        <a:latin typeface="Public Sans Medium"/>
                        <a:ea typeface="Public Sans Medium"/>
                        <a:cs typeface="Public Sans Medium"/>
                        <a:sym typeface="Public Sans Medium"/>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3"/>
                  </a:ext>
                </a:extLst>
              </a:tr>
              <a:tr h="290725">
                <a:tc>
                  <a:txBody>
                    <a:bodyPr/>
                    <a:lstStyle/>
                    <a:p>
                      <a:pPr marL="0" marR="0" lvl="0" indent="0" algn="l" rtl="0">
                        <a:lnSpc>
                          <a:spcPct val="100000"/>
                        </a:lnSpc>
                        <a:spcBef>
                          <a:spcPts val="0"/>
                        </a:spcBef>
                        <a:spcAft>
                          <a:spcPts val="0"/>
                        </a:spcAft>
                        <a:buClr>
                          <a:srgbClr val="000000"/>
                        </a:buClr>
                        <a:buSzPts val="2400"/>
                        <a:buFont typeface="Arial"/>
                        <a:buNone/>
                      </a:pPr>
                      <a:r>
                        <a:rPr lang="en" sz="2400" u="none" strike="noStrike" cap="none">
                          <a:solidFill>
                            <a:schemeClr val="dk2"/>
                          </a:solidFill>
                          <a:latin typeface="Public Sans Medium"/>
                          <a:ea typeface="Public Sans Medium"/>
                          <a:cs typeface="Public Sans Medium"/>
                          <a:sym typeface="Public Sans Medium"/>
                        </a:rPr>
                        <a:t>4. Wrap Up</a:t>
                      </a:r>
                      <a:endParaRPr sz="2400" u="none" strike="noStrike" cap="none">
                        <a:solidFill>
                          <a:schemeClr val="dk2"/>
                        </a:solidFill>
                        <a:latin typeface="Public Sans Medium"/>
                        <a:ea typeface="Public Sans Medium"/>
                        <a:cs typeface="Public Sans Medium"/>
                        <a:sym typeface="Public Sans Medium"/>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90" name="Google Shape;590;g29e2afb1d78_3_24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34</a:t>
            </a:fld>
            <a:endParaRPr/>
          </a:p>
        </p:txBody>
      </p:sp>
      <p:pic>
        <p:nvPicPr>
          <p:cNvPr id="591" name="Google Shape;591;g29e2afb1d78_3_244"/>
          <p:cNvPicPr preferRelativeResize="0"/>
          <p:nvPr/>
        </p:nvPicPr>
        <p:blipFill rotWithShape="1">
          <a:blip r:embed="rId3">
            <a:alphaModFix/>
          </a:blip>
          <a:srcRect t="29" b="29"/>
          <a:stretch/>
        </p:blipFill>
        <p:spPr>
          <a:xfrm>
            <a:off x="185350" y="57150"/>
            <a:ext cx="3888524" cy="5030774"/>
          </a:xfrm>
          <a:prstGeom prst="rect">
            <a:avLst/>
          </a:prstGeom>
          <a:noFill/>
          <a:ln w="9525" cap="flat" cmpd="sng">
            <a:solidFill>
              <a:schemeClr val="dk2"/>
            </a:solidFill>
            <a:prstDash val="solid"/>
            <a:round/>
            <a:headEnd type="none" w="sm" len="sm"/>
            <a:tailEnd type="none" w="sm" len="sm"/>
          </a:ln>
        </p:spPr>
      </p:pic>
      <p:sp>
        <p:nvSpPr>
          <p:cNvPr id="592" name="Google Shape;592;g29e2afb1d78_3_244"/>
          <p:cNvSpPr txBox="1">
            <a:spLocks noGrp="1"/>
          </p:cNvSpPr>
          <p:nvPr>
            <p:ph type="body" idx="1"/>
          </p:nvPr>
        </p:nvSpPr>
        <p:spPr>
          <a:xfrm>
            <a:off x="4259950" y="1053675"/>
            <a:ext cx="4998000" cy="358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100" dirty="0">
                <a:solidFill>
                  <a:srgbClr val="000000"/>
                </a:solidFill>
              </a:rPr>
              <a:t>Provides student level information in terms of: </a:t>
            </a:r>
            <a:endParaRPr sz="2100" dirty="0">
              <a:solidFill>
                <a:srgbClr val="000000"/>
              </a:solidFill>
            </a:endParaRPr>
          </a:p>
          <a:p>
            <a:pPr marL="457200" lvl="0" indent="-361950" algn="l" rtl="0">
              <a:lnSpc>
                <a:spcPct val="115000"/>
              </a:lnSpc>
              <a:spcBef>
                <a:spcPts val="1000"/>
              </a:spcBef>
              <a:spcAft>
                <a:spcPts val="0"/>
              </a:spcAft>
              <a:buSzPts val="2100"/>
              <a:buChar char="●"/>
            </a:pPr>
            <a:r>
              <a:rPr lang="en" sz="2100" dirty="0">
                <a:solidFill>
                  <a:srgbClr val="000000"/>
                </a:solidFill>
              </a:rPr>
              <a:t>the three reporting categories, </a:t>
            </a:r>
            <a:endParaRPr sz="2100" dirty="0">
              <a:solidFill>
                <a:srgbClr val="000000"/>
              </a:solidFill>
            </a:endParaRPr>
          </a:p>
          <a:p>
            <a:pPr marL="457200" lvl="0" indent="-361950" algn="l" rtl="0">
              <a:lnSpc>
                <a:spcPct val="115000"/>
              </a:lnSpc>
              <a:spcBef>
                <a:spcPts val="0"/>
              </a:spcBef>
              <a:spcAft>
                <a:spcPts val="0"/>
              </a:spcAft>
              <a:buSzPts val="2100"/>
              <a:buChar char="●"/>
            </a:pPr>
            <a:r>
              <a:rPr lang="en" sz="2100" dirty="0">
                <a:solidFill>
                  <a:srgbClr val="000000"/>
                </a:solidFill>
              </a:rPr>
              <a:t>the performance ratings,</a:t>
            </a:r>
            <a:endParaRPr sz="2100" dirty="0">
              <a:solidFill>
                <a:srgbClr val="000000"/>
              </a:solidFill>
            </a:endParaRPr>
          </a:p>
          <a:p>
            <a:pPr marL="457200" lvl="0" indent="-361950" algn="l" rtl="0">
              <a:lnSpc>
                <a:spcPct val="115000"/>
              </a:lnSpc>
              <a:spcBef>
                <a:spcPts val="0"/>
              </a:spcBef>
              <a:spcAft>
                <a:spcPts val="0"/>
              </a:spcAft>
              <a:buSzPts val="2100"/>
              <a:buChar char="●"/>
            </a:pPr>
            <a:r>
              <a:rPr lang="en" sz="2100" dirty="0">
                <a:solidFill>
                  <a:srgbClr val="000000"/>
                </a:solidFill>
              </a:rPr>
              <a:t>with additional information on: </a:t>
            </a:r>
            <a:endParaRPr sz="2100" dirty="0">
              <a:solidFill>
                <a:srgbClr val="000000"/>
              </a:solidFill>
            </a:endParaRPr>
          </a:p>
          <a:p>
            <a:pPr marL="914400" lvl="1" indent="-355600" algn="l" rtl="0">
              <a:lnSpc>
                <a:spcPct val="115000"/>
              </a:lnSpc>
              <a:spcBef>
                <a:spcPts val="0"/>
              </a:spcBef>
              <a:spcAft>
                <a:spcPts val="0"/>
              </a:spcAft>
              <a:buSzPts val="2000"/>
              <a:buChar char="○"/>
            </a:pPr>
            <a:r>
              <a:rPr lang="en" sz="2000" dirty="0">
                <a:solidFill>
                  <a:srgbClr val="000000"/>
                </a:solidFill>
              </a:rPr>
              <a:t>what the students are able to do, and what they may need help doing</a:t>
            </a:r>
            <a:endParaRPr sz="2000" dirty="0">
              <a:solidFill>
                <a:srgbClr val="000000"/>
              </a:solidFill>
            </a:endParaRPr>
          </a:p>
          <a:p>
            <a:pPr marL="914400" lvl="1" indent="-355600" algn="l" rtl="0">
              <a:lnSpc>
                <a:spcPct val="115000"/>
              </a:lnSpc>
              <a:spcBef>
                <a:spcPts val="0"/>
              </a:spcBef>
              <a:spcAft>
                <a:spcPts val="0"/>
              </a:spcAft>
              <a:buSzPts val="2000"/>
              <a:buChar char="○"/>
            </a:pPr>
            <a:r>
              <a:rPr lang="en" sz="2000" dirty="0">
                <a:solidFill>
                  <a:srgbClr val="000000"/>
                </a:solidFill>
              </a:rPr>
              <a:t>comparisons to other group</a:t>
            </a:r>
            <a:r>
              <a:rPr lang="en" sz="2000" dirty="0"/>
              <a:t>s</a:t>
            </a:r>
            <a:endParaRPr sz="2000" dirty="0"/>
          </a:p>
        </p:txBody>
      </p:sp>
      <p:sp>
        <p:nvSpPr>
          <p:cNvPr id="593" name="Google Shape;593;g29e2afb1d78_3_244"/>
          <p:cNvSpPr txBox="1">
            <a:spLocks noGrp="1"/>
          </p:cNvSpPr>
          <p:nvPr>
            <p:ph type="title"/>
          </p:nvPr>
        </p:nvSpPr>
        <p:spPr>
          <a:xfrm>
            <a:off x="4073875" y="210825"/>
            <a:ext cx="5070000" cy="513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solidFill>
                  <a:schemeClr val="dk1"/>
                </a:solidFill>
              </a:rPr>
              <a:t>Student Report</a:t>
            </a:r>
            <a:endParaRPr sz="28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pic>
        <p:nvPicPr>
          <p:cNvPr id="598" name="Google Shape;598;g29e2afb1d78_3_257"/>
          <p:cNvPicPr preferRelativeResize="0"/>
          <p:nvPr/>
        </p:nvPicPr>
        <p:blipFill rotWithShape="1">
          <a:blip r:embed="rId3">
            <a:alphaModFix/>
          </a:blip>
          <a:srcRect l="2262" t="46322" r="3076" b="31740"/>
          <a:stretch/>
        </p:blipFill>
        <p:spPr>
          <a:xfrm>
            <a:off x="230500" y="1245025"/>
            <a:ext cx="8683001" cy="2604908"/>
          </a:xfrm>
          <a:prstGeom prst="rect">
            <a:avLst/>
          </a:prstGeom>
          <a:noFill/>
          <a:ln w="19050" cap="flat" cmpd="sng">
            <a:solidFill>
              <a:schemeClr val="dk1"/>
            </a:solidFill>
            <a:prstDash val="solid"/>
            <a:round/>
            <a:headEnd type="none" w="sm" len="sm"/>
            <a:tailEnd type="none" w="sm" len="sm"/>
          </a:ln>
        </p:spPr>
      </p:pic>
      <p:sp>
        <p:nvSpPr>
          <p:cNvPr id="600" name="Google Shape;600;g29e2afb1d78_3_25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35</a:t>
            </a:fld>
            <a:endParaRPr/>
          </a:p>
        </p:txBody>
      </p:sp>
      <p:sp>
        <p:nvSpPr>
          <p:cNvPr id="601" name="Google Shape;601;g29e2afb1d78_3_257"/>
          <p:cNvSpPr txBox="1">
            <a:spLocks noGrp="1"/>
          </p:cNvSpPr>
          <p:nvPr>
            <p:ph type="title"/>
          </p:nvPr>
        </p:nvSpPr>
        <p:spPr>
          <a:xfrm>
            <a:off x="95250" y="210825"/>
            <a:ext cx="9048600" cy="513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solidFill>
                  <a:srgbClr val="212121"/>
                </a:solidFill>
              </a:rPr>
              <a:t>Student Report</a:t>
            </a:r>
            <a:endParaRPr sz="2800">
              <a:solidFill>
                <a:srgbClr val="21212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29e2afb1d78_3_23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36</a:t>
            </a:fld>
            <a:endParaRPr/>
          </a:p>
        </p:txBody>
      </p:sp>
      <p:graphicFrame>
        <p:nvGraphicFramePr>
          <p:cNvPr id="607" name="Google Shape;607;g29e2afb1d78_3_230"/>
          <p:cNvGraphicFramePr/>
          <p:nvPr/>
        </p:nvGraphicFramePr>
        <p:xfrm>
          <a:off x="355275" y="418600"/>
          <a:ext cx="8342100" cy="2301040"/>
        </p:xfrm>
        <a:graphic>
          <a:graphicData uri="http://schemas.openxmlformats.org/drawingml/2006/table">
            <a:tbl>
              <a:tblPr>
                <a:noFill/>
                <a:tableStyleId>{A20058D7-A3A7-4521-AF72-FBA6F1BA50D3}</a:tableStyleId>
              </a:tblPr>
              <a:tblGrid>
                <a:gridCol w="8342100">
                  <a:extLst>
                    <a:ext uri="{9D8B030D-6E8A-4147-A177-3AD203B41FA5}">
                      <a16:colId xmlns:a16="http://schemas.microsoft.com/office/drawing/2014/main" val="20000"/>
                    </a:ext>
                  </a:extLst>
                </a:gridCol>
              </a:tblGrid>
              <a:tr h="209175">
                <a:tc>
                  <a:txBody>
                    <a:bodyPr/>
                    <a:lstStyle/>
                    <a:p>
                      <a:pPr marL="0" marR="0" lvl="0" indent="0" algn="ctr" rtl="0">
                        <a:lnSpc>
                          <a:spcPct val="100000"/>
                        </a:lnSpc>
                        <a:spcBef>
                          <a:spcPts val="0"/>
                        </a:spcBef>
                        <a:spcAft>
                          <a:spcPts val="0"/>
                        </a:spcAft>
                        <a:buClr>
                          <a:srgbClr val="000000"/>
                        </a:buClr>
                        <a:buSzPts val="1400"/>
                        <a:buFont typeface="Arial"/>
                        <a:buNone/>
                      </a:pPr>
                      <a:r>
                        <a:rPr lang="en" sz="2500" u="none" strike="noStrike" cap="none">
                          <a:solidFill>
                            <a:schemeClr val="accent4"/>
                          </a:solidFill>
                          <a:latin typeface="Public Sans SemiBold"/>
                          <a:ea typeface="Public Sans SemiBold"/>
                          <a:cs typeface="Public Sans SemiBold"/>
                          <a:sym typeface="Public Sans SemiBold"/>
                        </a:rPr>
                        <a:t>Agenda Items</a:t>
                      </a:r>
                      <a:endParaRPr sz="2500" u="none" strike="noStrike" cap="none">
                        <a:solidFill>
                          <a:schemeClr val="accent4"/>
                        </a:solidFill>
                        <a:latin typeface="Public Sans SemiBold"/>
                        <a:ea typeface="Public Sans SemiBold"/>
                        <a:cs typeface="Public Sans SemiBold"/>
                        <a:sym typeface="Public Sans SemiBold"/>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27000">
                <a:tc>
                  <a:txBody>
                    <a:bodyPr/>
                    <a:lstStyle/>
                    <a:p>
                      <a:pPr marL="0" marR="0" lvl="0" indent="0" algn="l" rtl="0">
                        <a:lnSpc>
                          <a:spcPct val="100000"/>
                        </a:lnSpc>
                        <a:spcBef>
                          <a:spcPts val="0"/>
                        </a:spcBef>
                        <a:spcAft>
                          <a:spcPts val="0"/>
                        </a:spcAft>
                        <a:buClr>
                          <a:srgbClr val="000000"/>
                        </a:buClr>
                        <a:buSzPts val="2400"/>
                        <a:buFont typeface="Arial"/>
                        <a:buNone/>
                      </a:pPr>
                      <a:r>
                        <a:rPr lang="en" sz="2400" u="none" strike="noStrike" cap="none">
                          <a:solidFill>
                            <a:schemeClr val="dk2"/>
                          </a:solidFill>
                          <a:latin typeface="Public Sans Medium"/>
                          <a:ea typeface="Public Sans Medium"/>
                          <a:cs typeface="Public Sans Medium"/>
                          <a:sym typeface="Public Sans Medium"/>
                        </a:rPr>
                        <a:t>1.  Context</a:t>
                      </a:r>
                      <a:endParaRPr sz="2400" u="none" strike="noStrike" cap="none">
                        <a:solidFill>
                          <a:schemeClr val="dk2"/>
                        </a:solidFill>
                        <a:latin typeface="Public Sans Medium"/>
                        <a:ea typeface="Public Sans Medium"/>
                        <a:cs typeface="Public Sans Medium"/>
                        <a:sym typeface="Public Sans Medium"/>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290725">
                <a:tc>
                  <a:txBody>
                    <a:bodyPr/>
                    <a:lstStyle/>
                    <a:p>
                      <a:pPr marL="0" marR="0" lvl="0" indent="0" algn="l" rtl="0">
                        <a:lnSpc>
                          <a:spcPct val="100000"/>
                        </a:lnSpc>
                        <a:spcBef>
                          <a:spcPts val="0"/>
                        </a:spcBef>
                        <a:spcAft>
                          <a:spcPts val="0"/>
                        </a:spcAft>
                        <a:buClr>
                          <a:srgbClr val="000000"/>
                        </a:buClr>
                        <a:buSzPts val="1400"/>
                        <a:buFont typeface="Arial"/>
                        <a:buNone/>
                      </a:pPr>
                      <a:r>
                        <a:rPr lang="en" sz="2400" u="none" strike="noStrike" cap="none">
                          <a:solidFill>
                            <a:schemeClr val="dk2"/>
                          </a:solidFill>
                          <a:latin typeface="Public Sans Medium"/>
                          <a:ea typeface="Public Sans Medium"/>
                          <a:cs typeface="Public Sans Medium"/>
                          <a:sym typeface="Public Sans Medium"/>
                        </a:rPr>
                        <a:t>2. The 2023-24 Classroom Score Report</a:t>
                      </a:r>
                      <a:endParaRPr sz="2400" u="none" strike="noStrike" cap="none">
                        <a:solidFill>
                          <a:schemeClr val="dk2"/>
                        </a:solidFill>
                        <a:latin typeface="Public Sans Medium"/>
                        <a:ea typeface="Public Sans Medium"/>
                        <a:cs typeface="Public Sans Medium"/>
                        <a:sym typeface="Public Sans Medium"/>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290725">
                <a:tc>
                  <a:txBody>
                    <a:bodyPr/>
                    <a:lstStyle/>
                    <a:p>
                      <a:pPr marL="0" marR="0" lvl="0" indent="0" algn="l" rtl="0">
                        <a:lnSpc>
                          <a:spcPct val="100000"/>
                        </a:lnSpc>
                        <a:spcBef>
                          <a:spcPts val="0"/>
                        </a:spcBef>
                        <a:spcAft>
                          <a:spcPts val="0"/>
                        </a:spcAft>
                        <a:buClr>
                          <a:srgbClr val="000000"/>
                        </a:buClr>
                        <a:buSzPts val="1400"/>
                        <a:buFont typeface="Arial"/>
                        <a:buNone/>
                      </a:pPr>
                      <a:r>
                        <a:rPr lang="en" sz="2400" u="none" strike="noStrike" cap="none">
                          <a:solidFill>
                            <a:schemeClr val="dk2"/>
                          </a:solidFill>
                          <a:latin typeface="Public Sans Medium"/>
                          <a:ea typeface="Public Sans Medium"/>
                          <a:cs typeface="Public Sans Medium"/>
                          <a:sym typeface="Public Sans Medium"/>
                        </a:rPr>
                        <a:t>3. The 2023-24 Student Score Report</a:t>
                      </a:r>
                      <a:endParaRPr sz="2400" u="none" strike="noStrike" cap="none">
                        <a:solidFill>
                          <a:schemeClr val="dk2"/>
                        </a:solidFill>
                        <a:latin typeface="Public Sans Medium"/>
                        <a:ea typeface="Public Sans Medium"/>
                        <a:cs typeface="Public Sans Medium"/>
                        <a:sym typeface="Public Sans Medium"/>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290725">
                <a:tc>
                  <a:txBody>
                    <a:bodyPr/>
                    <a:lstStyle/>
                    <a:p>
                      <a:pPr marL="0" marR="0" lvl="0" indent="0" algn="l" rtl="0">
                        <a:lnSpc>
                          <a:spcPct val="100000"/>
                        </a:lnSpc>
                        <a:spcBef>
                          <a:spcPts val="0"/>
                        </a:spcBef>
                        <a:spcAft>
                          <a:spcPts val="0"/>
                        </a:spcAft>
                        <a:buClr>
                          <a:srgbClr val="000000"/>
                        </a:buClr>
                        <a:buSzPts val="2400"/>
                        <a:buFont typeface="Arial"/>
                        <a:buNone/>
                      </a:pPr>
                      <a:r>
                        <a:rPr lang="en" sz="2400" u="none" strike="noStrike" cap="none">
                          <a:solidFill>
                            <a:schemeClr val="dk2"/>
                          </a:solidFill>
                          <a:latin typeface="Public Sans Medium"/>
                          <a:ea typeface="Public Sans Medium"/>
                          <a:cs typeface="Public Sans Medium"/>
                          <a:sym typeface="Public Sans Medium"/>
                        </a:rPr>
                        <a:t>4. Wrap Up</a:t>
                      </a:r>
                      <a:endParaRPr sz="2400" u="none" strike="noStrike" cap="none">
                        <a:solidFill>
                          <a:schemeClr val="dk2"/>
                        </a:solidFill>
                        <a:latin typeface="Public Sans Medium"/>
                        <a:ea typeface="Public Sans Medium"/>
                        <a:cs typeface="Public Sans Medium"/>
                        <a:sym typeface="Public Sans Medium"/>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4"/>
                  </a:ext>
                </a:extLst>
              </a:tr>
            </a:tbl>
          </a:graphicData>
        </a:graphic>
      </p:graphicFrame>
      <p:sp>
        <p:nvSpPr>
          <p:cNvPr id="608" name="Google Shape;608;g29e2afb1d78_3_230"/>
          <p:cNvSpPr/>
          <p:nvPr/>
        </p:nvSpPr>
        <p:spPr>
          <a:xfrm>
            <a:off x="3579150" y="1955125"/>
            <a:ext cx="5322900" cy="2784300"/>
          </a:xfrm>
          <a:prstGeom prst="wedgeRoundRectCallout">
            <a:avLst>
              <a:gd name="adj1" fmla="val -79560"/>
              <a:gd name="adj2" fmla="val -29038"/>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57150" marR="0" lvl="0" indent="-57150" algn="l" rtl="0">
              <a:lnSpc>
                <a:spcPct val="100000"/>
              </a:lnSpc>
              <a:spcBef>
                <a:spcPts val="0"/>
              </a:spcBef>
              <a:spcAft>
                <a:spcPts val="0"/>
              </a:spcAft>
              <a:buClr>
                <a:srgbClr val="434343"/>
              </a:buClr>
              <a:buSzPts val="1900"/>
              <a:buFont typeface="Arial"/>
              <a:buChar char="●"/>
            </a:pPr>
            <a:r>
              <a:rPr lang="en" sz="1900" b="0" i="0" u="none" strike="noStrike" cap="none">
                <a:solidFill>
                  <a:srgbClr val="434343"/>
                </a:solidFill>
                <a:latin typeface="Calibri"/>
                <a:ea typeface="Calibri"/>
                <a:cs typeface="Calibri"/>
                <a:sym typeface="Calibri"/>
              </a:rPr>
              <a:t>The IAP classroom score report provides data in ways that match what you are used to seeing--your classroom roster--but with reflection questions which are also included within the Score Report Reflections Guide (see session 6).</a:t>
            </a:r>
            <a:endParaRPr sz="1900" b="0" i="0" u="none" strike="noStrike" cap="none">
              <a:solidFill>
                <a:srgbClr val="434343"/>
              </a:solidFill>
              <a:latin typeface="Calibri"/>
              <a:ea typeface="Calibri"/>
              <a:cs typeface="Calibri"/>
              <a:sym typeface="Calibri"/>
            </a:endParaRPr>
          </a:p>
          <a:p>
            <a:pPr marL="57150" marR="0" lvl="0" indent="-57150" algn="l" rtl="0">
              <a:lnSpc>
                <a:spcPct val="100000"/>
              </a:lnSpc>
              <a:spcBef>
                <a:spcPts val="0"/>
              </a:spcBef>
              <a:spcAft>
                <a:spcPts val="0"/>
              </a:spcAft>
              <a:buClr>
                <a:srgbClr val="434343"/>
              </a:buClr>
              <a:buSzPts val="1900"/>
              <a:buFont typeface="Calibri"/>
              <a:buChar char="●"/>
            </a:pPr>
            <a:r>
              <a:rPr lang="en" sz="1900" b="0" i="0" u="none" strike="noStrike" cap="none">
                <a:solidFill>
                  <a:srgbClr val="434343"/>
                </a:solidFill>
                <a:latin typeface="Calibri"/>
                <a:ea typeface="Calibri"/>
                <a:cs typeface="Calibri"/>
                <a:sym typeface="Calibri"/>
              </a:rPr>
              <a:t>The student score report is designed to promote conversations </a:t>
            </a:r>
            <a:r>
              <a:rPr lang="en" sz="1900">
                <a:solidFill>
                  <a:srgbClr val="434343"/>
                </a:solidFill>
                <a:latin typeface="Calibri"/>
                <a:ea typeface="Calibri"/>
                <a:cs typeface="Calibri"/>
                <a:sym typeface="Calibri"/>
              </a:rPr>
              <a:t>that</a:t>
            </a:r>
            <a:r>
              <a:rPr lang="en" sz="1900" b="0" i="0" u="none" strike="noStrike" cap="none">
                <a:solidFill>
                  <a:srgbClr val="434343"/>
                </a:solidFill>
                <a:latin typeface="Calibri"/>
                <a:ea typeface="Calibri"/>
                <a:cs typeface="Calibri"/>
                <a:sym typeface="Calibri"/>
              </a:rPr>
              <a:t> support student learning.</a:t>
            </a:r>
            <a:endParaRPr sz="1900" b="0" i="0" u="none" strike="noStrike" cap="none">
              <a:solidFill>
                <a:srgbClr val="434343"/>
              </a:solidFill>
              <a:latin typeface="Calibri"/>
              <a:ea typeface="Calibri"/>
              <a:cs typeface="Calibri"/>
              <a:sym typeface="Calibri"/>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g2a15f6884be_6_0"/>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2300" b="0">
                <a:solidFill>
                  <a:schemeClr val="dk1"/>
                </a:solidFill>
              </a:rPr>
              <a:t>For questions about the IAP, please contact </a:t>
            </a:r>
            <a:endParaRPr sz="2300" b="0">
              <a:solidFill>
                <a:schemeClr val="dk1"/>
              </a:solidFill>
            </a:endParaRPr>
          </a:p>
          <a:p>
            <a:pPr marL="0" lvl="0" indent="0" algn="l" rtl="0">
              <a:lnSpc>
                <a:spcPct val="100000"/>
              </a:lnSpc>
              <a:spcBef>
                <a:spcPts val="0"/>
              </a:spcBef>
              <a:spcAft>
                <a:spcPts val="0"/>
              </a:spcAft>
              <a:buSzPts val="3200"/>
              <a:buNone/>
            </a:pPr>
            <a:r>
              <a:rPr lang="en" sz="2300" b="0">
                <a:solidFill>
                  <a:schemeClr val="dk1"/>
                </a:solidFill>
              </a:rPr>
              <a:t>Ruth Caillouet, the Innovative Assessment Program Coordinator </a:t>
            </a:r>
            <a:endParaRPr sz="2300" b="0">
              <a:solidFill>
                <a:schemeClr val="dk1"/>
              </a:solidFill>
            </a:endParaRPr>
          </a:p>
          <a:p>
            <a:pPr marL="0" lvl="0" indent="0" algn="l" rtl="0">
              <a:lnSpc>
                <a:spcPct val="100000"/>
              </a:lnSpc>
              <a:spcBef>
                <a:spcPts val="0"/>
              </a:spcBef>
              <a:spcAft>
                <a:spcPts val="0"/>
              </a:spcAft>
              <a:buSzPts val="3200"/>
              <a:buNone/>
            </a:pPr>
            <a:r>
              <a:rPr lang="en" sz="2300" b="0" u="sng">
                <a:solidFill>
                  <a:schemeClr val="hlink"/>
                </a:solidFill>
                <a:hlinkClick r:id="rId3"/>
              </a:rPr>
              <a:t>Ruth.caillouet@la.gov</a:t>
            </a:r>
            <a:r>
              <a:rPr lang="en" sz="2300" b="0">
                <a:solidFill>
                  <a:schemeClr val="dk1"/>
                </a:solidFill>
              </a:rPr>
              <a:t> </a:t>
            </a:r>
            <a:endParaRPr sz="2300" b="0">
              <a:solidFill>
                <a:schemeClr val="dk1"/>
              </a:solidFill>
            </a:endParaRPr>
          </a:p>
          <a:p>
            <a:pPr marL="0" lvl="0" indent="0" algn="l" rtl="0">
              <a:lnSpc>
                <a:spcPct val="100000"/>
              </a:lnSpc>
              <a:spcBef>
                <a:spcPts val="0"/>
              </a:spcBef>
              <a:spcAft>
                <a:spcPts val="0"/>
              </a:spcAft>
              <a:buSzPts val="3200"/>
              <a:buNone/>
            </a:pPr>
            <a:endParaRPr sz="2300" b="0">
              <a:solidFill>
                <a:schemeClr val="dk1"/>
              </a:solidFill>
            </a:endParaRPr>
          </a:p>
          <a:p>
            <a:pPr marL="0" lvl="0" indent="0" algn="l" rtl="0">
              <a:lnSpc>
                <a:spcPct val="100000"/>
              </a:lnSpc>
              <a:spcBef>
                <a:spcPts val="0"/>
              </a:spcBef>
              <a:spcAft>
                <a:spcPts val="0"/>
              </a:spcAft>
              <a:buSzPts val="3200"/>
              <a:buNone/>
            </a:pPr>
            <a:r>
              <a:rPr lang="en" sz="2300" b="0">
                <a:solidFill>
                  <a:schemeClr val="dk1"/>
                </a:solidFill>
              </a:rPr>
              <a:t>Send general assessment questions to </a:t>
            </a:r>
            <a:endParaRPr sz="2300" b="0">
              <a:solidFill>
                <a:schemeClr val="dk1"/>
              </a:solidFill>
            </a:endParaRPr>
          </a:p>
          <a:p>
            <a:pPr marL="0" lvl="0" indent="0" algn="l" rtl="0">
              <a:lnSpc>
                <a:spcPct val="100000"/>
              </a:lnSpc>
              <a:spcBef>
                <a:spcPts val="0"/>
              </a:spcBef>
              <a:spcAft>
                <a:spcPts val="0"/>
              </a:spcAft>
              <a:buSzPts val="3200"/>
              <a:buNone/>
            </a:pPr>
            <a:r>
              <a:rPr lang="en" sz="2300" b="0" u="sng">
                <a:solidFill>
                  <a:schemeClr val="hlink"/>
                </a:solidFill>
                <a:hlinkClick r:id="rId4"/>
              </a:rPr>
              <a:t>assessment@la.gov</a:t>
            </a:r>
            <a:r>
              <a:rPr lang="en" sz="2300" b="0">
                <a:solidFill>
                  <a:schemeClr val="dk1"/>
                </a:solidFill>
              </a:rPr>
              <a:t> </a:t>
            </a:r>
            <a:endParaRPr/>
          </a:p>
        </p:txBody>
      </p:sp>
      <p:sp>
        <p:nvSpPr>
          <p:cNvPr id="614" name="Google Shape;614;g2a15f6884be_6_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37</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9e2afb1d78_0_68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4</a:t>
            </a:fld>
            <a:endParaRPr/>
          </a:p>
        </p:txBody>
      </p:sp>
      <p:graphicFrame>
        <p:nvGraphicFramePr>
          <p:cNvPr id="181" name="Google Shape;181;g29e2afb1d78_0_686"/>
          <p:cNvGraphicFramePr/>
          <p:nvPr/>
        </p:nvGraphicFramePr>
        <p:xfrm>
          <a:off x="355275" y="418600"/>
          <a:ext cx="8342100" cy="2301040"/>
        </p:xfrm>
        <a:graphic>
          <a:graphicData uri="http://schemas.openxmlformats.org/drawingml/2006/table">
            <a:tbl>
              <a:tblPr>
                <a:noFill/>
                <a:tableStyleId>{A20058D7-A3A7-4521-AF72-FBA6F1BA50D3}</a:tableStyleId>
              </a:tblPr>
              <a:tblGrid>
                <a:gridCol w="8342100">
                  <a:extLst>
                    <a:ext uri="{9D8B030D-6E8A-4147-A177-3AD203B41FA5}">
                      <a16:colId xmlns:a16="http://schemas.microsoft.com/office/drawing/2014/main" val="20000"/>
                    </a:ext>
                  </a:extLst>
                </a:gridCol>
              </a:tblGrid>
              <a:tr h="209175">
                <a:tc>
                  <a:txBody>
                    <a:bodyPr/>
                    <a:lstStyle/>
                    <a:p>
                      <a:pPr marL="0" marR="0" lvl="0" indent="0" algn="ctr" rtl="0">
                        <a:lnSpc>
                          <a:spcPct val="100000"/>
                        </a:lnSpc>
                        <a:spcBef>
                          <a:spcPts val="0"/>
                        </a:spcBef>
                        <a:spcAft>
                          <a:spcPts val="0"/>
                        </a:spcAft>
                        <a:buClr>
                          <a:srgbClr val="000000"/>
                        </a:buClr>
                        <a:buSzPts val="1400"/>
                        <a:buFont typeface="Arial"/>
                        <a:buNone/>
                      </a:pPr>
                      <a:r>
                        <a:rPr lang="en" sz="2500" u="none" strike="noStrike" cap="none">
                          <a:solidFill>
                            <a:schemeClr val="accent4"/>
                          </a:solidFill>
                          <a:latin typeface="Public Sans SemiBold"/>
                          <a:ea typeface="Public Sans SemiBold"/>
                          <a:cs typeface="Public Sans SemiBold"/>
                          <a:sym typeface="Public Sans SemiBold"/>
                        </a:rPr>
                        <a:t>Agenda Items</a:t>
                      </a:r>
                      <a:endParaRPr sz="2500" u="none" strike="noStrike" cap="none">
                        <a:solidFill>
                          <a:schemeClr val="accent4"/>
                        </a:solidFill>
                        <a:latin typeface="Public Sans SemiBold"/>
                        <a:ea typeface="Public Sans SemiBold"/>
                        <a:cs typeface="Public Sans SemiBold"/>
                        <a:sym typeface="Public Sans SemiBold"/>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27000">
                <a:tc>
                  <a:txBody>
                    <a:bodyPr/>
                    <a:lstStyle/>
                    <a:p>
                      <a:pPr marL="0" marR="0" lvl="0" indent="0" algn="l" rtl="0">
                        <a:lnSpc>
                          <a:spcPct val="100000"/>
                        </a:lnSpc>
                        <a:spcBef>
                          <a:spcPts val="0"/>
                        </a:spcBef>
                        <a:spcAft>
                          <a:spcPts val="0"/>
                        </a:spcAft>
                        <a:buClr>
                          <a:srgbClr val="000000"/>
                        </a:buClr>
                        <a:buSzPts val="2400"/>
                        <a:buFont typeface="Arial"/>
                        <a:buNone/>
                      </a:pPr>
                      <a:r>
                        <a:rPr lang="en" sz="2400" u="none" strike="noStrike" cap="none">
                          <a:solidFill>
                            <a:schemeClr val="dk2"/>
                          </a:solidFill>
                          <a:latin typeface="Public Sans Medium"/>
                          <a:ea typeface="Public Sans Medium"/>
                          <a:cs typeface="Public Sans Medium"/>
                          <a:sym typeface="Public Sans Medium"/>
                        </a:rPr>
                        <a:t>1.  Context</a:t>
                      </a:r>
                      <a:endParaRPr sz="2400" u="none" strike="noStrike" cap="none">
                        <a:solidFill>
                          <a:schemeClr val="dk2"/>
                        </a:solidFill>
                        <a:latin typeface="Public Sans Medium"/>
                        <a:ea typeface="Public Sans Medium"/>
                        <a:cs typeface="Public Sans Medium"/>
                        <a:sym typeface="Public Sans Medium"/>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290725">
                <a:tc>
                  <a:txBody>
                    <a:bodyPr/>
                    <a:lstStyle/>
                    <a:p>
                      <a:pPr marL="0" marR="0" lvl="0" indent="0" algn="l" rtl="0">
                        <a:lnSpc>
                          <a:spcPct val="100000"/>
                        </a:lnSpc>
                        <a:spcBef>
                          <a:spcPts val="0"/>
                        </a:spcBef>
                        <a:spcAft>
                          <a:spcPts val="0"/>
                        </a:spcAft>
                        <a:buClr>
                          <a:srgbClr val="000000"/>
                        </a:buClr>
                        <a:buSzPts val="1400"/>
                        <a:buFont typeface="Arial"/>
                        <a:buNone/>
                      </a:pPr>
                      <a:r>
                        <a:rPr lang="en" sz="2400" u="none" strike="noStrike" cap="none">
                          <a:solidFill>
                            <a:schemeClr val="dk2"/>
                          </a:solidFill>
                          <a:latin typeface="Public Sans Medium"/>
                          <a:ea typeface="Public Sans Medium"/>
                          <a:cs typeface="Public Sans Medium"/>
                          <a:sym typeface="Public Sans Medium"/>
                        </a:rPr>
                        <a:t>2. The 2023-24 Classroom Score Report</a:t>
                      </a:r>
                      <a:endParaRPr sz="2400" u="none" strike="noStrike" cap="none">
                        <a:solidFill>
                          <a:schemeClr val="dk2"/>
                        </a:solidFill>
                        <a:latin typeface="Public Sans Medium"/>
                        <a:ea typeface="Public Sans Medium"/>
                        <a:cs typeface="Public Sans Medium"/>
                        <a:sym typeface="Public Sans Medium"/>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290725">
                <a:tc>
                  <a:txBody>
                    <a:bodyPr/>
                    <a:lstStyle/>
                    <a:p>
                      <a:pPr marL="0" marR="0" lvl="0" indent="0" algn="l" rtl="0">
                        <a:lnSpc>
                          <a:spcPct val="100000"/>
                        </a:lnSpc>
                        <a:spcBef>
                          <a:spcPts val="0"/>
                        </a:spcBef>
                        <a:spcAft>
                          <a:spcPts val="0"/>
                        </a:spcAft>
                        <a:buClr>
                          <a:srgbClr val="000000"/>
                        </a:buClr>
                        <a:buSzPts val="1400"/>
                        <a:buFont typeface="Arial"/>
                        <a:buNone/>
                      </a:pPr>
                      <a:r>
                        <a:rPr lang="en" sz="2400" u="none" strike="noStrike" cap="none">
                          <a:solidFill>
                            <a:schemeClr val="dk2"/>
                          </a:solidFill>
                          <a:latin typeface="Public Sans Medium"/>
                          <a:ea typeface="Public Sans Medium"/>
                          <a:cs typeface="Public Sans Medium"/>
                          <a:sym typeface="Public Sans Medium"/>
                        </a:rPr>
                        <a:t>3. The 2023-24 Student Score Report</a:t>
                      </a:r>
                      <a:endParaRPr sz="2400" u="none" strike="noStrike" cap="none">
                        <a:solidFill>
                          <a:schemeClr val="dk2"/>
                        </a:solidFill>
                        <a:latin typeface="Public Sans Medium"/>
                        <a:ea typeface="Public Sans Medium"/>
                        <a:cs typeface="Public Sans Medium"/>
                        <a:sym typeface="Public Sans Medium"/>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290725">
                <a:tc>
                  <a:txBody>
                    <a:bodyPr/>
                    <a:lstStyle/>
                    <a:p>
                      <a:pPr marL="0" marR="0" lvl="0" indent="0" algn="l" rtl="0">
                        <a:lnSpc>
                          <a:spcPct val="100000"/>
                        </a:lnSpc>
                        <a:spcBef>
                          <a:spcPts val="0"/>
                        </a:spcBef>
                        <a:spcAft>
                          <a:spcPts val="0"/>
                        </a:spcAft>
                        <a:buClr>
                          <a:srgbClr val="000000"/>
                        </a:buClr>
                        <a:buSzPts val="2400"/>
                        <a:buFont typeface="Arial"/>
                        <a:buNone/>
                      </a:pPr>
                      <a:r>
                        <a:rPr lang="en" sz="2400" u="none" strike="noStrike" cap="none">
                          <a:solidFill>
                            <a:schemeClr val="dk2"/>
                          </a:solidFill>
                          <a:latin typeface="Public Sans Medium"/>
                          <a:ea typeface="Public Sans Medium"/>
                          <a:cs typeface="Public Sans Medium"/>
                          <a:sym typeface="Public Sans Medium"/>
                        </a:rPr>
                        <a:t>4. Wrap Up</a:t>
                      </a:r>
                      <a:endParaRPr sz="2400" u="none" strike="noStrike" cap="none">
                        <a:solidFill>
                          <a:schemeClr val="dk2"/>
                        </a:solidFill>
                        <a:latin typeface="Public Sans Medium"/>
                        <a:ea typeface="Public Sans Medium"/>
                        <a:cs typeface="Public Sans Medium"/>
                        <a:sym typeface="Public Sans Medium"/>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182" name="Google Shape;182;g29e2afb1d78_0_686"/>
          <p:cNvPicPr preferRelativeResize="0"/>
          <p:nvPr/>
        </p:nvPicPr>
        <p:blipFill>
          <a:blip r:embed="rId4">
            <a:alphaModFix/>
          </a:blip>
          <a:stretch>
            <a:fillRect/>
          </a:stretch>
        </p:blipFill>
        <p:spPr>
          <a:xfrm>
            <a:off x="414575" y="3524263"/>
            <a:ext cx="946475" cy="946475"/>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9e2afb1d78_0_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2800"/>
              <a:buNone/>
            </a:pPr>
            <a:r>
              <a:rPr lang="en" b="1">
                <a:solidFill>
                  <a:srgbClr val="3B1A53"/>
                </a:solidFill>
                <a:latin typeface="Public Sans"/>
                <a:ea typeface="Public Sans"/>
                <a:cs typeface="Public Sans"/>
                <a:sym typeface="Public Sans"/>
              </a:rPr>
              <a:t>Louisiana’s ELA Goal</a:t>
            </a:r>
            <a:endParaRPr b="1">
              <a:solidFill>
                <a:srgbClr val="3B1A53"/>
              </a:solidFill>
              <a:latin typeface="Public Sans"/>
              <a:ea typeface="Public Sans"/>
              <a:cs typeface="Public Sans"/>
              <a:sym typeface="Public Sans"/>
            </a:endParaRPr>
          </a:p>
          <a:p>
            <a:pPr marL="0" lvl="0" indent="0" algn="l" rtl="0">
              <a:lnSpc>
                <a:spcPct val="100000"/>
              </a:lnSpc>
              <a:spcBef>
                <a:spcPts val="0"/>
              </a:spcBef>
              <a:spcAft>
                <a:spcPts val="0"/>
              </a:spcAft>
              <a:buSzPts val="2800"/>
              <a:buNone/>
            </a:pPr>
            <a:endParaRPr/>
          </a:p>
        </p:txBody>
      </p:sp>
      <p:pic>
        <p:nvPicPr>
          <p:cNvPr id="189" name="Google Shape;189;g29e2afb1d78_0_26"/>
          <p:cNvPicPr preferRelativeResize="0"/>
          <p:nvPr/>
        </p:nvPicPr>
        <p:blipFill rotWithShape="1">
          <a:blip r:embed="rId3">
            <a:alphaModFix/>
          </a:blip>
          <a:srcRect/>
          <a:stretch/>
        </p:blipFill>
        <p:spPr>
          <a:xfrm>
            <a:off x="880800" y="1123375"/>
            <a:ext cx="7382426" cy="3141826"/>
          </a:xfrm>
          <a:prstGeom prst="rect">
            <a:avLst/>
          </a:prstGeom>
          <a:noFill/>
          <a:ln>
            <a:noFill/>
          </a:ln>
        </p:spPr>
      </p:pic>
      <p:sp>
        <p:nvSpPr>
          <p:cNvPr id="190" name="Google Shape;190;g29e2afb1d78_0_2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a6aa8e48f8_0_0"/>
          <p:cNvSpPr/>
          <p:nvPr/>
        </p:nvSpPr>
        <p:spPr>
          <a:xfrm>
            <a:off x="3184625" y="859150"/>
            <a:ext cx="5912700" cy="3731100"/>
          </a:xfrm>
          <a:prstGeom prst="rect">
            <a:avLst/>
          </a:prstGeom>
          <a:solidFill>
            <a:srgbClr val="E9E3F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6" name="Google Shape;196;g2a6aa8e48f8_0_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
        <p:nvSpPr>
          <p:cNvPr id="197" name="Google Shape;197;g2a6aa8e48f8_0_0"/>
          <p:cNvSpPr txBox="1">
            <a:spLocks noGrp="1"/>
          </p:cNvSpPr>
          <p:nvPr>
            <p:ph type="title"/>
          </p:nvPr>
        </p:nvSpPr>
        <p:spPr>
          <a:xfrm>
            <a:off x="91650" y="186375"/>
            <a:ext cx="9005700" cy="57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1" i="0" u="none" strike="noStrike" cap="none">
                <a:solidFill>
                  <a:srgbClr val="3B1A53"/>
                </a:solidFill>
                <a:latin typeface="Arial"/>
                <a:ea typeface="Arial"/>
                <a:cs typeface="Arial"/>
                <a:sym typeface="Arial"/>
              </a:rPr>
              <a:t>Updated Score Reporting for Grades 6-8 in 2023-24</a:t>
            </a:r>
            <a:endParaRPr sz="2800" b="1" i="0" u="none" strike="noStrike" cap="none">
              <a:solidFill>
                <a:srgbClr val="3B1A53"/>
              </a:solidFill>
              <a:latin typeface="Arial"/>
              <a:ea typeface="Arial"/>
              <a:cs typeface="Arial"/>
              <a:sym typeface="Arial"/>
            </a:endParaRPr>
          </a:p>
        </p:txBody>
      </p:sp>
      <p:pic>
        <p:nvPicPr>
          <p:cNvPr id="198" name="Google Shape;198;g2a6aa8e48f8_0_0"/>
          <p:cNvPicPr preferRelativeResize="0"/>
          <p:nvPr/>
        </p:nvPicPr>
        <p:blipFill rotWithShape="1">
          <a:blip r:embed="rId3">
            <a:alphaModFix/>
          </a:blip>
          <a:srcRect l="9" r="19"/>
          <a:stretch/>
        </p:blipFill>
        <p:spPr>
          <a:xfrm>
            <a:off x="3295584" y="1028163"/>
            <a:ext cx="2025290" cy="2620959"/>
          </a:xfrm>
          <a:prstGeom prst="rect">
            <a:avLst/>
          </a:prstGeom>
          <a:noFill/>
          <a:ln w="9525" cap="flat" cmpd="sng">
            <a:solidFill>
              <a:srgbClr val="491347"/>
            </a:solidFill>
            <a:prstDash val="solid"/>
            <a:round/>
            <a:headEnd type="none" w="sm" len="sm"/>
            <a:tailEnd type="none" w="sm" len="sm"/>
          </a:ln>
        </p:spPr>
      </p:pic>
      <p:sp>
        <p:nvSpPr>
          <p:cNvPr id="199" name="Google Shape;199;g2a6aa8e48f8_0_0"/>
          <p:cNvSpPr txBox="1"/>
          <p:nvPr/>
        </p:nvSpPr>
        <p:spPr>
          <a:xfrm>
            <a:off x="3165032" y="3679820"/>
            <a:ext cx="22863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400" b="0" i="0" u="none" strike="noStrike" cap="none">
                <a:solidFill>
                  <a:srgbClr val="000000"/>
                </a:solidFill>
                <a:latin typeface="Arial"/>
                <a:ea typeface="Arial"/>
                <a:cs typeface="Arial"/>
                <a:sym typeface="Arial"/>
              </a:rPr>
              <a:t>Classroom Score Report </a:t>
            </a:r>
            <a:endParaRPr/>
          </a:p>
        </p:txBody>
      </p:sp>
      <p:pic>
        <p:nvPicPr>
          <p:cNvPr id="200" name="Google Shape;200;g2a6aa8e48f8_0_0"/>
          <p:cNvPicPr preferRelativeResize="0"/>
          <p:nvPr/>
        </p:nvPicPr>
        <p:blipFill rotWithShape="1">
          <a:blip r:embed="rId4">
            <a:alphaModFix/>
          </a:blip>
          <a:srcRect l="1746" r="1737"/>
          <a:stretch/>
        </p:blipFill>
        <p:spPr>
          <a:xfrm>
            <a:off x="5897189" y="1094033"/>
            <a:ext cx="3133668" cy="2498235"/>
          </a:xfrm>
          <a:prstGeom prst="rect">
            <a:avLst/>
          </a:prstGeom>
          <a:noFill/>
          <a:ln w="9525" cap="flat" cmpd="sng">
            <a:solidFill>
              <a:srgbClr val="491347"/>
            </a:solidFill>
            <a:prstDash val="solid"/>
            <a:round/>
            <a:headEnd type="none" w="sm" len="sm"/>
            <a:tailEnd type="none" w="sm" len="sm"/>
          </a:ln>
        </p:spPr>
      </p:pic>
      <p:sp>
        <p:nvSpPr>
          <p:cNvPr id="201" name="Google Shape;201;g2a6aa8e48f8_0_0"/>
          <p:cNvSpPr txBox="1"/>
          <p:nvPr/>
        </p:nvSpPr>
        <p:spPr>
          <a:xfrm>
            <a:off x="5897188" y="3636043"/>
            <a:ext cx="31338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800" b="0" i="0" u="none" strike="noStrike" cap="none">
                <a:solidFill>
                  <a:schemeClr val="dk1"/>
                </a:solidFill>
                <a:latin typeface="Arial"/>
                <a:ea typeface="Arial"/>
                <a:cs typeface="Arial"/>
                <a:sym typeface="Arial"/>
              </a:rPr>
              <a:t>Score Report Reflections Guide</a:t>
            </a:r>
            <a:endParaRPr sz="2400" b="0" i="0" u="none" strike="noStrike" cap="none">
              <a:solidFill>
                <a:srgbClr val="000000"/>
              </a:solidFill>
              <a:latin typeface="Arial"/>
              <a:ea typeface="Arial"/>
              <a:cs typeface="Arial"/>
              <a:sym typeface="Arial"/>
            </a:endParaRPr>
          </a:p>
        </p:txBody>
      </p:sp>
      <p:pic>
        <p:nvPicPr>
          <p:cNvPr id="202" name="Google Shape;202;g2a6aa8e48f8_0_0"/>
          <p:cNvPicPr preferRelativeResize="0"/>
          <p:nvPr/>
        </p:nvPicPr>
        <p:blipFill rotWithShape="1">
          <a:blip r:embed="rId5">
            <a:alphaModFix/>
          </a:blip>
          <a:srcRect t="29" b="29"/>
          <a:stretch/>
        </p:blipFill>
        <p:spPr>
          <a:xfrm>
            <a:off x="563375" y="1028175"/>
            <a:ext cx="2025296" cy="2620227"/>
          </a:xfrm>
          <a:prstGeom prst="rect">
            <a:avLst/>
          </a:prstGeom>
          <a:noFill/>
          <a:ln w="9525" cap="flat" cmpd="sng">
            <a:solidFill>
              <a:srgbClr val="491347"/>
            </a:solidFill>
            <a:prstDash val="solid"/>
            <a:round/>
            <a:headEnd type="none" w="sm" len="sm"/>
            <a:tailEnd type="none" w="sm" len="sm"/>
          </a:ln>
        </p:spPr>
      </p:pic>
      <p:sp>
        <p:nvSpPr>
          <p:cNvPr id="203" name="Google Shape;203;g2a6aa8e48f8_0_0"/>
          <p:cNvSpPr txBox="1"/>
          <p:nvPr/>
        </p:nvSpPr>
        <p:spPr>
          <a:xfrm>
            <a:off x="432876" y="3679820"/>
            <a:ext cx="2286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400"/>
              <a:t>Student</a:t>
            </a:r>
            <a:r>
              <a:rPr lang="en" sz="2400" b="0" i="0" u="none" strike="noStrike" cap="none">
                <a:solidFill>
                  <a:srgbClr val="000000"/>
                </a:solidFill>
                <a:latin typeface="Arial"/>
                <a:ea typeface="Arial"/>
                <a:cs typeface="Arial"/>
                <a:sym typeface="Arial"/>
              </a:rPr>
              <a:t> Report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a6aa8e48f8_0_35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
        <p:nvSpPr>
          <p:cNvPr id="209" name="Google Shape;209;g2a6aa8e48f8_0_355"/>
          <p:cNvSpPr txBox="1">
            <a:spLocks noGrp="1"/>
          </p:cNvSpPr>
          <p:nvPr>
            <p:ph type="title"/>
          </p:nvPr>
        </p:nvSpPr>
        <p:spPr>
          <a:xfrm>
            <a:off x="91650" y="186375"/>
            <a:ext cx="9005700" cy="57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1">
                <a:solidFill>
                  <a:srgbClr val="3B1A53"/>
                </a:solidFill>
              </a:rPr>
              <a:t>Materials for Today’s Session</a:t>
            </a:r>
            <a:endParaRPr sz="2800" b="1" i="0" u="none" strike="noStrike" cap="none">
              <a:solidFill>
                <a:srgbClr val="3B1A53"/>
              </a:solidFill>
              <a:latin typeface="Arial"/>
              <a:ea typeface="Arial"/>
              <a:cs typeface="Arial"/>
              <a:sym typeface="Arial"/>
            </a:endParaRPr>
          </a:p>
        </p:txBody>
      </p:sp>
      <p:sp>
        <p:nvSpPr>
          <p:cNvPr id="210" name="Google Shape;210;g2a6aa8e48f8_0_355"/>
          <p:cNvSpPr txBox="1"/>
          <p:nvPr/>
        </p:nvSpPr>
        <p:spPr>
          <a:xfrm>
            <a:off x="4260950" y="1186975"/>
            <a:ext cx="4735200" cy="3159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200" dirty="0">
                <a:solidFill>
                  <a:srgbClr val="262627"/>
                </a:solidFill>
                <a:latin typeface="+mj-lt"/>
                <a:ea typeface="Public Sans"/>
                <a:cs typeface="Public Sans"/>
                <a:sym typeface="Public Sans"/>
              </a:rPr>
              <a:t>Materials for today’s session, including this slide deck and an example score report, are available online at: </a:t>
            </a:r>
            <a:r>
              <a:rPr lang="en" sz="2200" u="sng" dirty="0">
                <a:solidFill>
                  <a:schemeClr val="hlink"/>
                </a:solidFill>
                <a:highlight>
                  <a:srgbClr val="FFFFFF"/>
                </a:highlight>
                <a:latin typeface="+mj-lt"/>
                <a:hlinkClick r:id="rId3"/>
              </a:rPr>
              <a:t>https://ldoe.zendesk.com/hc/en-us/sections/19671802015127-Professional-Learning</a:t>
            </a:r>
            <a:endParaRPr sz="2200" b="1" i="0" u="none" strike="noStrike" cap="none" dirty="0">
              <a:solidFill>
                <a:srgbClr val="262627"/>
              </a:solidFill>
              <a:latin typeface="+mj-lt"/>
              <a:ea typeface="Public Sans"/>
              <a:cs typeface="Public Sans"/>
              <a:sym typeface="Public Sans"/>
            </a:endParaRPr>
          </a:p>
        </p:txBody>
      </p:sp>
      <p:pic>
        <p:nvPicPr>
          <p:cNvPr id="211" name="Google Shape;211;g2a6aa8e48f8_0_355"/>
          <p:cNvPicPr preferRelativeResize="0"/>
          <p:nvPr/>
        </p:nvPicPr>
        <p:blipFill>
          <a:blip r:embed="rId4">
            <a:alphaModFix/>
          </a:blip>
          <a:stretch>
            <a:fillRect/>
          </a:stretch>
        </p:blipFill>
        <p:spPr>
          <a:xfrm>
            <a:off x="355700" y="1138700"/>
            <a:ext cx="3291324" cy="1833625"/>
          </a:xfrm>
          <a:prstGeom prst="rect">
            <a:avLst/>
          </a:prstGeom>
          <a:noFill/>
          <a:ln w="9525" cap="flat" cmpd="sng">
            <a:solidFill>
              <a:srgbClr val="3B1A53"/>
            </a:solidFill>
            <a:prstDash val="solid"/>
            <a:round/>
            <a:headEnd type="none" w="sm" len="sm"/>
            <a:tailEnd type="none" w="sm" len="sm"/>
          </a:ln>
        </p:spPr>
      </p:pic>
      <p:pic>
        <p:nvPicPr>
          <p:cNvPr id="212" name="Google Shape;212;g2a6aa8e48f8_0_355"/>
          <p:cNvPicPr preferRelativeResize="0"/>
          <p:nvPr/>
        </p:nvPicPr>
        <p:blipFill rotWithShape="1">
          <a:blip r:embed="rId5">
            <a:alphaModFix/>
          </a:blip>
          <a:srcRect l="9" r="19"/>
          <a:stretch/>
        </p:blipFill>
        <p:spPr>
          <a:xfrm>
            <a:off x="2123234" y="1802113"/>
            <a:ext cx="2025290" cy="2620959"/>
          </a:xfrm>
          <a:prstGeom prst="rect">
            <a:avLst/>
          </a:prstGeom>
          <a:noFill/>
          <a:ln w="9525" cap="flat" cmpd="sng">
            <a:solidFill>
              <a:srgbClr val="491347"/>
            </a:solidFill>
            <a:prstDash val="solid"/>
            <a:round/>
            <a:headEnd type="none" w="sm" len="sm"/>
            <a:tailEnd type="none" w="sm" len="sm"/>
          </a:ln>
        </p:spPr>
      </p:pic>
      <p:pic>
        <p:nvPicPr>
          <p:cNvPr id="213" name="Google Shape;213;g2a6aa8e48f8_0_355"/>
          <p:cNvPicPr preferRelativeResize="0"/>
          <p:nvPr/>
        </p:nvPicPr>
        <p:blipFill>
          <a:blip r:embed="rId6">
            <a:alphaModFix/>
          </a:blip>
          <a:stretch>
            <a:fillRect/>
          </a:stretch>
        </p:blipFill>
        <p:spPr>
          <a:xfrm>
            <a:off x="8149950" y="87638"/>
            <a:ext cx="946475" cy="946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9e2afb1d78_0_79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8</a:t>
            </a:fld>
            <a:endParaRPr/>
          </a:p>
        </p:txBody>
      </p:sp>
      <p:graphicFrame>
        <p:nvGraphicFramePr>
          <p:cNvPr id="219" name="Google Shape;219;g29e2afb1d78_0_790"/>
          <p:cNvGraphicFramePr/>
          <p:nvPr/>
        </p:nvGraphicFramePr>
        <p:xfrm>
          <a:off x="355275" y="418600"/>
          <a:ext cx="8342100" cy="2301040"/>
        </p:xfrm>
        <a:graphic>
          <a:graphicData uri="http://schemas.openxmlformats.org/drawingml/2006/table">
            <a:tbl>
              <a:tblPr>
                <a:noFill/>
                <a:tableStyleId>{A20058D7-A3A7-4521-AF72-FBA6F1BA50D3}</a:tableStyleId>
              </a:tblPr>
              <a:tblGrid>
                <a:gridCol w="8342100">
                  <a:extLst>
                    <a:ext uri="{9D8B030D-6E8A-4147-A177-3AD203B41FA5}">
                      <a16:colId xmlns:a16="http://schemas.microsoft.com/office/drawing/2014/main" val="20000"/>
                    </a:ext>
                  </a:extLst>
                </a:gridCol>
              </a:tblGrid>
              <a:tr h="209175">
                <a:tc>
                  <a:txBody>
                    <a:bodyPr/>
                    <a:lstStyle/>
                    <a:p>
                      <a:pPr marL="0" marR="0" lvl="0" indent="0" algn="ctr" rtl="0">
                        <a:lnSpc>
                          <a:spcPct val="100000"/>
                        </a:lnSpc>
                        <a:spcBef>
                          <a:spcPts val="0"/>
                        </a:spcBef>
                        <a:spcAft>
                          <a:spcPts val="0"/>
                        </a:spcAft>
                        <a:buClr>
                          <a:srgbClr val="000000"/>
                        </a:buClr>
                        <a:buSzPts val="1400"/>
                        <a:buFont typeface="Arial"/>
                        <a:buNone/>
                      </a:pPr>
                      <a:r>
                        <a:rPr lang="en" sz="2500" u="none" strike="noStrike" cap="none">
                          <a:solidFill>
                            <a:schemeClr val="accent4"/>
                          </a:solidFill>
                          <a:latin typeface="Public Sans SemiBold"/>
                          <a:ea typeface="Public Sans SemiBold"/>
                          <a:cs typeface="Public Sans SemiBold"/>
                          <a:sym typeface="Public Sans SemiBold"/>
                        </a:rPr>
                        <a:t>Agenda Items</a:t>
                      </a:r>
                      <a:endParaRPr sz="2500" u="none" strike="noStrike" cap="none">
                        <a:solidFill>
                          <a:schemeClr val="accent4"/>
                        </a:solidFill>
                        <a:latin typeface="Public Sans SemiBold"/>
                        <a:ea typeface="Public Sans SemiBold"/>
                        <a:cs typeface="Public Sans SemiBold"/>
                        <a:sym typeface="Public Sans SemiBold"/>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27000">
                <a:tc>
                  <a:txBody>
                    <a:bodyPr/>
                    <a:lstStyle/>
                    <a:p>
                      <a:pPr marL="0" marR="0" lvl="0" indent="0" algn="l" rtl="0">
                        <a:lnSpc>
                          <a:spcPct val="100000"/>
                        </a:lnSpc>
                        <a:spcBef>
                          <a:spcPts val="0"/>
                        </a:spcBef>
                        <a:spcAft>
                          <a:spcPts val="0"/>
                        </a:spcAft>
                        <a:buClr>
                          <a:srgbClr val="000000"/>
                        </a:buClr>
                        <a:buSzPts val="2400"/>
                        <a:buFont typeface="Arial"/>
                        <a:buNone/>
                      </a:pPr>
                      <a:r>
                        <a:rPr lang="en" sz="2400" u="none" strike="noStrike" cap="none">
                          <a:solidFill>
                            <a:schemeClr val="dk2"/>
                          </a:solidFill>
                          <a:latin typeface="Public Sans Medium"/>
                          <a:ea typeface="Public Sans Medium"/>
                          <a:cs typeface="Public Sans Medium"/>
                          <a:sym typeface="Public Sans Medium"/>
                        </a:rPr>
                        <a:t>1.  Context</a:t>
                      </a:r>
                      <a:endParaRPr sz="2400" u="none" strike="noStrike" cap="none">
                        <a:solidFill>
                          <a:schemeClr val="dk2"/>
                        </a:solidFill>
                        <a:latin typeface="Public Sans Medium"/>
                        <a:ea typeface="Public Sans Medium"/>
                        <a:cs typeface="Public Sans Medium"/>
                        <a:sym typeface="Public Sans Medium"/>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290725">
                <a:tc>
                  <a:txBody>
                    <a:bodyPr/>
                    <a:lstStyle/>
                    <a:p>
                      <a:pPr marL="0" marR="0" lvl="0" indent="0" algn="l" rtl="0">
                        <a:lnSpc>
                          <a:spcPct val="100000"/>
                        </a:lnSpc>
                        <a:spcBef>
                          <a:spcPts val="0"/>
                        </a:spcBef>
                        <a:spcAft>
                          <a:spcPts val="0"/>
                        </a:spcAft>
                        <a:buClr>
                          <a:srgbClr val="000000"/>
                        </a:buClr>
                        <a:buSzPts val="1400"/>
                        <a:buFont typeface="Arial"/>
                        <a:buNone/>
                      </a:pPr>
                      <a:r>
                        <a:rPr lang="en" sz="2400" u="none" strike="noStrike" cap="none">
                          <a:solidFill>
                            <a:schemeClr val="dk2"/>
                          </a:solidFill>
                          <a:latin typeface="Public Sans Medium"/>
                          <a:ea typeface="Public Sans Medium"/>
                          <a:cs typeface="Public Sans Medium"/>
                          <a:sym typeface="Public Sans Medium"/>
                        </a:rPr>
                        <a:t>2. The 2023-24 Classroom Score Report</a:t>
                      </a:r>
                      <a:endParaRPr sz="2400" u="none" strike="noStrike" cap="none">
                        <a:solidFill>
                          <a:schemeClr val="dk2"/>
                        </a:solidFill>
                        <a:latin typeface="Public Sans Medium"/>
                        <a:ea typeface="Public Sans Medium"/>
                        <a:cs typeface="Public Sans Medium"/>
                        <a:sym typeface="Public Sans Medium"/>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2"/>
                  </a:ext>
                </a:extLst>
              </a:tr>
              <a:tr h="290725">
                <a:tc>
                  <a:txBody>
                    <a:bodyPr/>
                    <a:lstStyle/>
                    <a:p>
                      <a:pPr marL="0" marR="0" lvl="0" indent="0" algn="l" rtl="0">
                        <a:lnSpc>
                          <a:spcPct val="100000"/>
                        </a:lnSpc>
                        <a:spcBef>
                          <a:spcPts val="0"/>
                        </a:spcBef>
                        <a:spcAft>
                          <a:spcPts val="0"/>
                        </a:spcAft>
                        <a:buClr>
                          <a:srgbClr val="000000"/>
                        </a:buClr>
                        <a:buSzPts val="1400"/>
                        <a:buFont typeface="Arial"/>
                        <a:buNone/>
                      </a:pPr>
                      <a:r>
                        <a:rPr lang="en" sz="2400" u="none" strike="noStrike" cap="none">
                          <a:solidFill>
                            <a:schemeClr val="dk2"/>
                          </a:solidFill>
                          <a:latin typeface="Public Sans Medium"/>
                          <a:ea typeface="Public Sans Medium"/>
                          <a:cs typeface="Public Sans Medium"/>
                          <a:sym typeface="Public Sans Medium"/>
                        </a:rPr>
                        <a:t>3. The 2023-24 Student Score Report</a:t>
                      </a:r>
                      <a:endParaRPr sz="2400" u="none" strike="noStrike" cap="none">
                        <a:solidFill>
                          <a:schemeClr val="dk2"/>
                        </a:solidFill>
                        <a:latin typeface="Public Sans Medium"/>
                        <a:ea typeface="Public Sans Medium"/>
                        <a:cs typeface="Public Sans Medium"/>
                        <a:sym typeface="Public Sans Medium"/>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290725">
                <a:tc>
                  <a:txBody>
                    <a:bodyPr/>
                    <a:lstStyle/>
                    <a:p>
                      <a:pPr marL="0" marR="0" lvl="0" indent="0" algn="l" rtl="0">
                        <a:lnSpc>
                          <a:spcPct val="100000"/>
                        </a:lnSpc>
                        <a:spcBef>
                          <a:spcPts val="0"/>
                        </a:spcBef>
                        <a:spcAft>
                          <a:spcPts val="0"/>
                        </a:spcAft>
                        <a:buClr>
                          <a:srgbClr val="000000"/>
                        </a:buClr>
                        <a:buSzPts val="2400"/>
                        <a:buFont typeface="Arial"/>
                        <a:buNone/>
                      </a:pPr>
                      <a:r>
                        <a:rPr lang="en" sz="2400" u="none" strike="noStrike" cap="none">
                          <a:solidFill>
                            <a:schemeClr val="dk2"/>
                          </a:solidFill>
                          <a:latin typeface="Public Sans Medium"/>
                          <a:ea typeface="Public Sans Medium"/>
                          <a:cs typeface="Public Sans Medium"/>
                          <a:sym typeface="Public Sans Medium"/>
                        </a:rPr>
                        <a:t>4. Wrap Up</a:t>
                      </a:r>
                      <a:endParaRPr sz="2400" u="none" strike="noStrike" cap="none">
                        <a:solidFill>
                          <a:schemeClr val="dk2"/>
                        </a:solidFill>
                        <a:latin typeface="Public Sans Medium"/>
                        <a:ea typeface="Public Sans Medium"/>
                        <a:cs typeface="Public Sans Medium"/>
                        <a:sym typeface="Public Sans Medium"/>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g2a6aa8e48f8_0_69"/>
          <p:cNvPicPr preferRelativeResize="0"/>
          <p:nvPr/>
        </p:nvPicPr>
        <p:blipFill rotWithShape="1">
          <a:blip r:embed="rId4">
            <a:alphaModFix/>
          </a:blip>
          <a:srcRect l="9" r="19"/>
          <a:stretch/>
        </p:blipFill>
        <p:spPr>
          <a:xfrm>
            <a:off x="116367" y="101381"/>
            <a:ext cx="3841522" cy="4971387"/>
          </a:xfrm>
          <a:prstGeom prst="rect">
            <a:avLst/>
          </a:prstGeom>
          <a:noFill/>
          <a:ln w="9525" cap="flat" cmpd="sng">
            <a:solidFill>
              <a:schemeClr val="dk1"/>
            </a:solidFill>
            <a:prstDash val="solid"/>
            <a:round/>
            <a:headEnd type="none" w="sm" len="sm"/>
            <a:tailEnd type="none" w="sm" len="sm"/>
          </a:ln>
        </p:spPr>
      </p:pic>
      <p:sp>
        <p:nvSpPr>
          <p:cNvPr id="225" name="Google Shape;225;g2a6aa8e48f8_0_6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9</a:t>
            </a:fld>
            <a:endParaRPr/>
          </a:p>
        </p:txBody>
      </p:sp>
      <p:sp>
        <p:nvSpPr>
          <p:cNvPr id="226" name="Google Shape;226;g2a6aa8e48f8_0_69"/>
          <p:cNvSpPr txBox="1">
            <a:spLocks noGrp="1"/>
          </p:cNvSpPr>
          <p:nvPr>
            <p:ph type="title" idx="4294967295"/>
          </p:nvPr>
        </p:nvSpPr>
        <p:spPr>
          <a:xfrm>
            <a:off x="4073525" y="152400"/>
            <a:ext cx="5070600" cy="51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1" i="0" u="none" strike="noStrike" cap="none">
                <a:solidFill>
                  <a:srgbClr val="3B1A53"/>
                </a:solidFill>
                <a:latin typeface="Arial"/>
                <a:ea typeface="Arial"/>
                <a:cs typeface="Arial"/>
                <a:sym typeface="Arial"/>
              </a:rPr>
              <a:t>What’s New?</a:t>
            </a:r>
            <a:endParaRPr sz="2800" b="1" i="0" u="none" strike="noStrike" cap="none">
              <a:solidFill>
                <a:srgbClr val="3B1A53"/>
              </a:solidFill>
              <a:latin typeface="Arial"/>
              <a:ea typeface="Arial"/>
              <a:cs typeface="Arial"/>
              <a:sym typeface="Arial"/>
            </a:endParaRPr>
          </a:p>
        </p:txBody>
      </p:sp>
      <p:sp>
        <p:nvSpPr>
          <p:cNvPr id="227" name="Google Shape;227;g2a6aa8e48f8_0_69"/>
          <p:cNvSpPr txBox="1"/>
          <p:nvPr/>
        </p:nvSpPr>
        <p:spPr>
          <a:xfrm>
            <a:off x="4073525" y="839425"/>
            <a:ext cx="5023800" cy="39555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C44B27"/>
              </a:buClr>
              <a:buSzPts val="2000"/>
              <a:buAutoNum type="arabicPeriod"/>
            </a:pPr>
            <a:r>
              <a:rPr lang="en" sz="1900" dirty="0">
                <a:solidFill>
                  <a:srgbClr val="262627"/>
                </a:solidFill>
                <a:latin typeface="+mj-lt"/>
                <a:ea typeface="Public Sans"/>
                <a:cs typeface="Public Sans"/>
                <a:sym typeface="Public Sans"/>
              </a:rPr>
              <a:t>Classroom and student reports better connect to the end-of-year reports by using the </a:t>
            </a:r>
            <a:r>
              <a:rPr lang="en" sz="1900" b="1" dirty="0">
                <a:solidFill>
                  <a:srgbClr val="262627"/>
                </a:solidFill>
                <a:latin typeface="+mj-lt"/>
                <a:ea typeface="Public Sans"/>
                <a:cs typeface="Public Sans"/>
                <a:sym typeface="Public Sans"/>
              </a:rPr>
              <a:t>LEAP 2025 Performance Ratings </a:t>
            </a:r>
            <a:r>
              <a:rPr lang="en" sz="1900" dirty="0">
                <a:solidFill>
                  <a:srgbClr val="262627"/>
                </a:solidFill>
                <a:latin typeface="+mj-lt"/>
                <a:ea typeface="Public Sans"/>
                <a:cs typeface="Public Sans"/>
                <a:sym typeface="Public Sans"/>
              </a:rPr>
              <a:t>of</a:t>
            </a:r>
            <a:r>
              <a:rPr lang="en" sz="1900" b="1" dirty="0">
                <a:solidFill>
                  <a:srgbClr val="262627"/>
                </a:solidFill>
                <a:latin typeface="+mj-lt"/>
                <a:ea typeface="Public Sans"/>
                <a:cs typeface="Public Sans"/>
                <a:sym typeface="Public Sans"/>
              </a:rPr>
              <a:t> </a:t>
            </a:r>
            <a:r>
              <a:rPr lang="en" sz="1900" dirty="0">
                <a:solidFill>
                  <a:srgbClr val="262627"/>
                </a:solidFill>
                <a:latin typeface="+mj-lt"/>
                <a:ea typeface="Public Sans"/>
                <a:cs typeface="Public Sans"/>
                <a:sym typeface="Public Sans"/>
              </a:rPr>
              <a:t>Strong, Moderate, Weak.</a:t>
            </a:r>
            <a:endParaRPr sz="1900" dirty="0">
              <a:solidFill>
                <a:srgbClr val="262627"/>
              </a:solidFill>
              <a:latin typeface="+mj-lt"/>
              <a:ea typeface="Public Sans"/>
              <a:cs typeface="Public Sans"/>
              <a:sym typeface="Public Sans"/>
            </a:endParaRPr>
          </a:p>
          <a:p>
            <a:pPr marL="457200" marR="0" lvl="0" indent="-355600" algn="l" rtl="0">
              <a:lnSpc>
                <a:spcPct val="115000"/>
              </a:lnSpc>
              <a:spcBef>
                <a:spcPts val="0"/>
              </a:spcBef>
              <a:spcAft>
                <a:spcPts val="0"/>
              </a:spcAft>
              <a:buClr>
                <a:srgbClr val="C44B27"/>
              </a:buClr>
              <a:buSzPts val="2000"/>
              <a:buFont typeface="Arial"/>
              <a:buAutoNum type="arabicPeriod"/>
            </a:pPr>
            <a:r>
              <a:rPr lang="en" sz="1900" b="0" i="0" u="none" strike="noStrike" cap="none" dirty="0">
                <a:solidFill>
                  <a:srgbClr val="262627"/>
                </a:solidFill>
                <a:latin typeface="+mj-lt"/>
                <a:ea typeface="Public Sans"/>
                <a:cs typeface="Public Sans"/>
                <a:sym typeface="Public Sans"/>
              </a:rPr>
              <a:t>The classroom report is now </a:t>
            </a:r>
            <a:r>
              <a:rPr lang="en" sz="1900" dirty="0">
                <a:solidFill>
                  <a:srgbClr val="262627"/>
                </a:solidFill>
                <a:latin typeface="+mj-lt"/>
                <a:ea typeface="Public Sans"/>
                <a:cs typeface="Public Sans"/>
                <a:sym typeface="Public Sans"/>
              </a:rPr>
              <a:t>has </a:t>
            </a:r>
            <a:r>
              <a:rPr lang="en" sz="1900" b="1" i="0" u="none" strike="noStrike" cap="none" dirty="0">
                <a:solidFill>
                  <a:srgbClr val="262627"/>
                </a:solidFill>
                <a:latin typeface="+mj-lt"/>
                <a:ea typeface="Public Sans"/>
                <a:cs typeface="Public Sans"/>
                <a:sym typeface="Public Sans"/>
              </a:rPr>
              <a:t>multiple sections</a:t>
            </a:r>
            <a:r>
              <a:rPr lang="en" sz="1900" b="0" i="0" u="none" strike="noStrike" cap="none" dirty="0">
                <a:solidFill>
                  <a:srgbClr val="262627"/>
                </a:solidFill>
                <a:latin typeface="+mj-lt"/>
                <a:ea typeface="Public Sans"/>
                <a:cs typeface="Public Sans"/>
                <a:sym typeface="Public Sans"/>
              </a:rPr>
              <a:t>, e</a:t>
            </a:r>
            <a:r>
              <a:rPr lang="en" sz="1900" b="0" i="0" u="none" strike="noStrike" cap="none" dirty="0">
                <a:solidFill>
                  <a:schemeClr val="dk1"/>
                </a:solidFill>
                <a:latin typeface="+mj-lt"/>
                <a:ea typeface="Public Sans"/>
                <a:cs typeface="Public Sans"/>
                <a:sym typeface="Public Sans"/>
              </a:rPr>
              <a:t>ach with a specific purpose.</a:t>
            </a:r>
            <a:endParaRPr dirty="0">
              <a:latin typeface="+mj-lt"/>
            </a:endParaRPr>
          </a:p>
          <a:p>
            <a:pPr marL="457200" marR="0" lvl="0" indent="-355600" algn="l" rtl="0">
              <a:lnSpc>
                <a:spcPct val="115000"/>
              </a:lnSpc>
              <a:spcBef>
                <a:spcPts val="0"/>
              </a:spcBef>
              <a:spcAft>
                <a:spcPts val="0"/>
              </a:spcAft>
              <a:buClr>
                <a:srgbClr val="C44B27"/>
              </a:buClr>
              <a:buSzPts val="2000"/>
              <a:buFont typeface="Arial"/>
              <a:buAutoNum type="arabicPeriod"/>
            </a:pPr>
            <a:r>
              <a:rPr lang="en" sz="1900" dirty="0">
                <a:solidFill>
                  <a:srgbClr val="262627"/>
                </a:solidFill>
                <a:latin typeface="+mj-lt"/>
                <a:ea typeface="Public Sans"/>
                <a:cs typeface="Public Sans"/>
                <a:sym typeface="Public Sans"/>
              </a:rPr>
              <a:t>The classroom report also provides r</a:t>
            </a:r>
            <a:r>
              <a:rPr lang="en" sz="1900" b="0" i="0" u="none" strike="noStrike" cap="none" dirty="0">
                <a:solidFill>
                  <a:srgbClr val="262627"/>
                </a:solidFill>
                <a:latin typeface="+mj-lt"/>
                <a:ea typeface="Public Sans"/>
                <a:cs typeface="Public Sans"/>
                <a:sym typeface="Public Sans"/>
              </a:rPr>
              <a:t>ecommended </a:t>
            </a:r>
            <a:r>
              <a:rPr lang="en" sz="1900" b="1" i="0" u="none" strike="noStrike" cap="none" dirty="0">
                <a:solidFill>
                  <a:srgbClr val="262627"/>
                </a:solidFill>
                <a:latin typeface="+mj-lt"/>
                <a:ea typeface="Public Sans"/>
                <a:cs typeface="Public Sans"/>
                <a:sym typeface="Public Sans"/>
              </a:rPr>
              <a:t>instructional groupings</a:t>
            </a:r>
            <a:r>
              <a:rPr lang="en" sz="1900" b="1" dirty="0">
                <a:solidFill>
                  <a:srgbClr val="262627"/>
                </a:solidFill>
                <a:latin typeface="+mj-lt"/>
                <a:ea typeface="Public Sans"/>
                <a:cs typeface="Public Sans"/>
                <a:sym typeface="Public Sans"/>
              </a:rPr>
              <a:t>, </a:t>
            </a:r>
            <a:r>
              <a:rPr lang="en" sz="1900" b="0" i="0" u="none" strike="noStrike" cap="none" dirty="0">
                <a:solidFill>
                  <a:srgbClr val="262627"/>
                </a:solidFill>
                <a:latin typeface="+mj-lt"/>
                <a:ea typeface="Public Sans"/>
                <a:cs typeface="Public Sans"/>
                <a:sym typeface="Public Sans"/>
              </a:rPr>
              <a:t>with supporting </a:t>
            </a:r>
            <a:r>
              <a:rPr lang="en" sz="1900" b="1" i="0" u="none" strike="noStrike" cap="none" dirty="0">
                <a:solidFill>
                  <a:srgbClr val="262627"/>
                </a:solidFill>
                <a:latin typeface="+mj-lt"/>
                <a:ea typeface="Public Sans"/>
                <a:cs typeface="Public Sans"/>
                <a:sym typeface="Public Sans"/>
              </a:rPr>
              <a:t>reflection questions.</a:t>
            </a:r>
            <a:endParaRPr sz="1900" b="1" i="0" u="none" strike="noStrike" cap="none" dirty="0">
              <a:solidFill>
                <a:srgbClr val="262627"/>
              </a:solidFill>
              <a:latin typeface="+mj-lt"/>
              <a:ea typeface="Public Sans"/>
              <a:cs typeface="Public Sans"/>
              <a:sym typeface="Public San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3"/>
</p:tagLst>
</file>

<file path=ppt/tags/tag2.xml><?xml version="1.0" encoding="utf-8"?>
<p:tagLst xmlns:a="http://schemas.openxmlformats.org/drawingml/2006/main" xmlns:r="http://schemas.openxmlformats.org/officeDocument/2006/relationships" xmlns:p="http://schemas.openxmlformats.org/presentationml/2006/main">
  <p:tag name="TIMING" val="|5.2|19.5|6.4"/>
</p:tagLst>
</file>

<file path=ppt/tags/tag3.xml><?xml version="1.0" encoding="utf-8"?>
<p:tagLst xmlns:a="http://schemas.openxmlformats.org/drawingml/2006/main" xmlns:r="http://schemas.openxmlformats.org/officeDocument/2006/relationships" xmlns:p="http://schemas.openxmlformats.org/presentationml/2006/main">
  <p:tag name="TIMING" val="|4|14.9|20"/>
</p:tagLst>
</file>

<file path=ppt/tags/tag4.xml><?xml version="1.0" encoding="utf-8"?>
<p:tagLst xmlns:a="http://schemas.openxmlformats.org/drawingml/2006/main" xmlns:r="http://schemas.openxmlformats.org/officeDocument/2006/relationships" xmlns:p="http://schemas.openxmlformats.org/presentationml/2006/main">
  <p:tag name="TIMING" val="|16.1|4.2|5.4|5.9"/>
</p:tagLst>
</file>

<file path=ppt/tags/tag5.xml><?xml version="1.0" encoding="utf-8"?>
<p:tagLst xmlns:a="http://schemas.openxmlformats.org/drawingml/2006/main" xmlns:r="http://schemas.openxmlformats.org/officeDocument/2006/relationships" xmlns:p="http://schemas.openxmlformats.org/presentationml/2006/main">
  <p:tag name="TIMING" val="|16.4"/>
</p:tagLst>
</file>

<file path=ppt/tags/tag6.xml><?xml version="1.0" encoding="utf-8"?>
<p:tagLst xmlns:a="http://schemas.openxmlformats.org/drawingml/2006/main" xmlns:r="http://schemas.openxmlformats.org/officeDocument/2006/relationships" xmlns:p="http://schemas.openxmlformats.org/presentationml/2006/main">
  <p:tag name="TIMING" val="|3.6|7.9|17.2"/>
</p:tagLst>
</file>

<file path=ppt/tags/tag7.xml><?xml version="1.0" encoding="utf-8"?>
<p:tagLst xmlns:a="http://schemas.openxmlformats.org/drawingml/2006/main" xmlns:r="http://schemas.openxmlformats.org/officeDocument/2006/relationships" xmlns:p="http://schemas.openxmlformats.org/presentationml/2006/main">
  <p:tag name="TIMING" val="|19.9"/>
</p:tagLst>
</file>

<file path=ppt/tags/tag8.xml><?xml version="1.0" encoding="utf-8"?>
<p:tagLst xmlns:a="http://schemas.openxmlformats.org/drawingml/2006/main" xmlns:r="http://schemas.openxmlformats.org/officeDocument/2006/relationships" xmlns:p="http://schemas.openxmlformats.org/presentationml/2006/main">
  <p:tag name="TIMING" val="|5.7"/>
</p:tagLst>
</file>

<file path=ppt/theme/theme1.xml><?xml version="1.0" encoding="utf-8"?>
<a:theme xmlns:a="http://schemas.openxmlformats.org/drawingml/2006/main"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22 Teacher Leader Summit">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1334</TotalTime>
  <Words>4762</Words>
  <Application>Microsoft Office PowerPoint</Application>
  <PresentationFormat>On-screen Show (16:9)</PresentationFormat>
  <Paragraphs>891</Paragraphs>
  <Slides>37</Slides>
  <Notes>37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37</vt:i4>
      </vt:variant>
    </vt:vector>
  </HeadingPairs>
  <TitlesOfParts>
    <vt:vector size="48" baseType="lpstr">
      <vt:lpstr>Calibri</vt:lpstr>
      <vt:lpstr>Roboto</vt:lpstr>
      <vt:lpstr>Open Sans</vt:lpstr>
      <vt:lpstr>Public Sans</vt:lpstr>
      <vt:lpstr>Public Sans SemiBold</vt:lpstr>
      <vt:lpstr>Arial</vt:lpstr>
      <vt:lpstr>Public Sans Medium</vt:lpstr>
      <vt:lpstr>Lucida Sans</vt:lpstr>
      <vt:lpstr>Century Schoolbook</vt:lpstr>
      <vt:lpstr>LDOE</vt:lpstr>
      <vt:lpstr>2022 Teacher Leader Summit</vt:lpstr>
      <vt:lpstr>Innovative Assessment Program Professional Learning Series </vt:lpstr>
      <vt:lpstr>Professional Learning Series  </vt:lpstr>
      <vt:lpstr>Objectives </vt:lpstr>
      <vt:lpstr>PowerPoint Presentation</vt:lpstr>
      <vt:lpstr>Louisiana’s ELA Goal </vt:lpstr>
      <vt:lpstr>Updated Score Reporting for Grades 6-8 in 2023-24</vt:lpstr>
      <vt:lpstr>Materials for Today’s Session</vt:lpstr>
      <vt:lpstr>PowerPoint Presentation</vt:lpstr>
      <vt:lpstr>What’s New?</vt:lpstr>
      <vt:lpstr>PowerPoint Presentation</vt:lpstr>
      <vt:lpstr>PowerPoint Presentation</vt:lpstr>
      <vt:lpstr>Overall Results</vt:lpstr>
      <vt:lpstr>PowerPoint Presentation</vt:lpstr>
      <vt:lpstr>Overall Results</vt:lpstr>
      <vt:lpstr>Overall Results</vt:lpstr>
      <vt:lpstr>Overall Results</vt:lpstr>
      <vt:lpstr>Overall Results</vt:lpstr>
      <vt:lpstr>PowerPoint Presentation</vt:lpstr>
      <vt:lpstr>PowerPoint Presentation</vt:lpstr>
      <vt:lpstr>The Grouped Roster</vt:lpstr>
      <vt:lpstr>PowerPoint Presentation</vt:lpstr>
      <vt:lpstr>PowerPoint Presentation</vt:lpstr>
      <vt:lpstr>PowerPoint Presentation</vt:lpstr>
      <vt:lpstr>The Grouped Roster - Group Tables</vt:lpstr>
      <vt:lpstr>The Grouped Roster - Student Data</vt:lpstr>
      <vt:lpstr>The Grouped Roster - Reflection Questions</vt:lpstr>
      <vt:lpstr>PowerPoint Presentation</vt:lpstr>
      <vt:lpstr>Classroom Profiles</vt:lpstr>
      <vt:lpstr>Classroom Profiles</vt:lpstr>
      <vt:lpstr>PowerPoint Presentation</vt:lpstr>
      <vt:lpstr>Comparisons</vt:lpstr>
      <vt:lpstr>Comparisons</vt:lpstr>
      <vt:lpstr>PowerPoint Presentation</vt:lpstr>
      <vt:lpstr>Student Report</vt:lpstr>
      <vt:lpstr>Student Report</vt:lpstr>
      <vt:lpstr>PowerPoint Presentation</vt:lpstr>
      <vt:lpstr>For questions about the IAP, please contact  Ruth Caillouet, the Innovative Assessment Program Coordinator  Ruth.caillouet@la.gov   Send general assessment questions to  assessment@la.gov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Assessment Program Professional Learning Series</dc:title>
  <dc:creator>Nathan  Dadey</dc:creator>
  <cp:lastModifiedBy>Nathan  Dadey</cp:lastModifiedBy>
  <cp:revision>29</cp:revision>
  <dcterms:modified xsi:type="dcterms:W3CDTF">2024-01-17T23:09:51Z</dcterms:modified>
</cp:coreProperties>
</file>